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3" r:id="rId3"/>
    <p:sldId id="290" r:id="rId4"/>
    <p:sldId id="310" r:id="rId5"/>
    <p:sldId id="303" r:id="rId6"/>
    <p:sldId id="316" r:id="rId7"/>
    <p:sldId id="312" r:id="rId8"/>
    <p:sldId id="314" r:id="rId9"/>
    <p:sldId id="315" r:id="rId10"/>
    <p:sldId id="292" r:id="rId11"/>
    <p:sldId id="266" r:id="rId12"/>
    <p:sldId id="318" r:id="rId13"/>
    <p:sldId id="317" r:id="rId14"/>
    <p:sldId id="270" r:id="rId15"/>
    <p:sldId id="297" r:id="rId16"/>
    <p:sldId id="309" r:id="rId17"/>
  </p:sldIdLst>
  <p:sldSz cx="9144000" cy="6858000" type="screen4x3"/>
  <p:notesSz cx="6805613" cy="99393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kje de Jager, Woonborg" initials="BdJ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5F5"/>
    <a:srgbClr val="0DB02B"/>
    <a:srgbClr val="F8F8F8"/>
    <a:srgbClr val="000000"/>
    <a:srgbClr val="08080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83537" autoAdjust="0"/>
  </p:normalViewPr>
  <p:slideViewPr>
    <p:cSldViewPr>
      <p:cViewPr>
        <p:scale>
          <a:sx n="81" d="100"/>
          <a:sy n="81" d="100"/>
        </p:scale>
        <p:origin x="-94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43" y="4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/>
          <a:lstStyle>
            <a:lvl1pPr algn="r">
              <a:defRPr sz="1200"/>
            </a:lvl1pPr>
          </a:lstStyle>
          <a:p>
            <a:fld id="{EEDA6634-32BD-400F-9EE5-7BCEF6482267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" y="9440648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43" y="9440648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 anchor="b"/>
          <a:lstStyle>
            <a:lvl1pPr algn="r">
              <a:defRPr sz="1200"/>
            </a:lvl1pPr>
          </a:lstStyle>
          <a:p>
            <a:fld id="{C7AE4279-FE8A-4A2D-8B6E-C2C4CBE0C9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42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787" cy="498395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240" y="3"/>
            <a:ext cx="2949786" cy="498395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r">
              <a:defRPr sz="1200"/>
            </a:lvl1pPr>
          </a:lstStyle>
          <a:p>
            <a:fld id="{223A57C1-898A-4635-80C2-C5E723D8557E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0" tIns="45694" rIns="91390" bIns="4569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721" y="4783961"/>
            <a:ext cx="5444172" cy="3912563"/>
          </a:xfrm>
          <a:prstGeom prst="rect">
            <a:avLst/>
          </a:prstGeom>
        </p:spPr>
        <p:txBody>
          <a:bodyPr vert="horz" lIns="91390" tIns="45694" rIns="91390" bIns="4569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40944"/>
            <a:ext cx="2949787" cy="498395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240" y="9440944"/>
            <a:ext cx="2949786" cy="498395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r">
              <a:defRPr sz="1200"/>
            </a:lvl1pPr>
          </a:lstStyle>
          <a:p>
            <a:fld id="{B9DAE47B-455F-45A4-80A3-184EE239F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44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30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79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05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39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0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35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60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33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63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82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10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62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80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55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09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7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43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19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96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BC00-E986-4F3F-92EF-768F69CF87FD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84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drenthehuurt.nl/" TargetMode="External"/><Relationship Id="rId4" Type="http://schemas.openxmlformats.org/officeDocument/2006/relationships/hyperlink" Target="http://www.woonborg.n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:\Foto's presentatie\070916teamhorsthuis_DSC0410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39" y="95710"/>
            <a:ext cx="4557852" cy="30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T:\Foto's presentatie\SG_MG_2452_nieuwaanbodmode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39" y="3137579"/>
            <a:ext cx="4564597" cy="37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1268020" y="-12684"/>
            <a:ext cx="1071732" cy="1057925"/>
          </a:xfrm>
          <a:prstGeom prst="rect">
            <a:avLst/>
          </a:prstGeom>
        </p:spPr>
      </p:pic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4506639" y="3137375"/>
            <a:ext cx="4564597" cy="1224136"/>
          </a:xfrm>
          <a:prstGeom prst="rect">
            <a:avLst/>
          </a:prstGeom>
          <a:solidFill>
            <a:srgbClr val="0DB02B">
              <a:alpha val="70980"/>
            </a:srgbClr>
          </a:solidFill>
          <a:ln>
            <a:noFill/>
          </a:ln>
          <a:extLst/>
        </p:spPr>
        <p:txBody>
          <a:bodyPr rot="0" vert="horz" wrap="square" lIns="54000" tIns="10800" rIns="54000" bIns="10800" anchor="ctr" anchorCtr="0" upright="1">
            <a:noAutofit/>
          </a:bodyPr>
          <a:lstStyle/>
          <a:p>
            <a:pPr marR="332105" algn="r">
              <a:spcAft>
                <a:spcPts val="0"/>
              </a:spcAft>
            </a:pPr>
            <a:r>
              <a:rPr lang="nl-NL" sz="23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Zoek- en wachttijden</a:t>
            </a:r>
          </a:p>
          <a:p>
            <a:pPr marR="332105" algn="r">
              <a:spcAft>
                <a:spcPts val="0"/>
              </a:spcAft>
            </a:pPr>
            <a:r>
              <a:rPr lang="nl-NL" sz="23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Gemeente Tynaarlo</a:t>
            </a:r>
            <a:endParaRPr lang="nl-NL" sz="23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Afbeelding 7"/>
          <p:cNvPicPr/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63" r="50868" b="47932"/>
          <a:stretch/>
        </p:blipFill>
        <p:spPr bwMode="auto">
          <a:xfrm>
            <a:off x="395536" y="2802468"/>
            <a:ext cx="3672408" cy="430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-828600" y="540619"/>
            <a:ext cx="6858000" cy="2387600"/>
          </a:xfrm>
        </p:spPr>
        <p:txBody>
          <a:bodyPr/>
          <a:lstStyle/>
          <a:p>
            <a:r>
              <a:rPr lang="nl-NL" sz="6000" b="1" dirty="0" smtClean="0"/>
              <a:t>Welkom</a:t>
            </a:r>
            <a:endParaRPr lang="nl-NL" sz="6000" b="1" dirty="0"/>
          </a:p>
        </p:txBody>
      </p:sp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539552" y="6237312"/>
            <a:ext cx="4255118" cy="659766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54000" tIns="10800" rIns="54000" bIns="10800" anchor="ctr" anchorCtr="0" upright="1">
            <a:noAutofit/>
          </a:bodyPr>
          <a:lstStyle/>
          <a:p>
            <a:pPr marR="332105" algn="r">
              <a:spcAft>
                <a:spcPts val="0"/>
              </a:spcAft>
            </a:pPr>
            <a:r>
              <a:rPr lang="nl-NL" sz="1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Door: Thea Lourens</a:t>
            </a:r>
          </a:p>
          <a:p>
            <a:pPr marR="332105" algn="r">
              <a:spcAft>
                <a:spcPts val="0"/>
              </a:spcAft>
            </a:pPr>
            <a:r>
              <a:rPr lang="nl-NL" sz="1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Manager woondiensten</a:t>
            </a:r>
            <a:endParaRPr lang="nl-NL" sz="1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928992" cy="1508760"/>
          </a:xfrm>
        </p:spPr>
        <p:txBody>
          <a:bodyPr>
            <a:normAutofit/>
          </a:bodyPr>
          <a:lstStyle/>
          <a:p>
            <a:r>
              <a:rPr lang="nl-NL" sz="3000" b="1" dirty="0" smtClean="0"/>
              <a:t>4. Wacht- en Zoektijden</a:t>
            </a:r>
            <a:endParaRPr lang="nl-NL" sz="3000" b="1" i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755576" y="149554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Gemiddelde </a:t>
            </a:r>
            <a:r>
              <a:rPr lang="nl-NL" b="1" u="sng" dirty="0" smtClean="0"/>
              <a:t>inschrijfduur</a:t>
            </a:r>
            <a:r>
              <a:rPr lang="nl-NL" dirty="0" smtClean="0"/>
              <a:t> per leeftijdscategorie in maanden in Tynaarlo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89" y="1838250"/>
            <a:ext cx="7931583" cy="48894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2700" b="1" dirty="0" smtClean="0"/>
              <a:t>4. Wacht- en zoektijden</a:t>
            </a:r>
          </a:p>
          <a:p>
            <a:pPr algn="l"/>
            <a:endParaRPr lang="nl-NL" sz="2700" b="1" dirty="0"/>
          </a:p>
        </p:txBody>
      </p:sp>
      <p:sp>
        <p:nvSpPr>
          <p:cNvPr id="6" name="Rechthoek 5"/>
          <p:cNvSpPr/>
          <p:nvPr/>
        </p:nvSpPr>
        <p:spPr>
          <a:xfrm>
            <a:off x="971600" y="1213759"/>
            <a:ext cx="754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Gemiddelde </a:t>
            </a:r>
            <a:r>
              <a:rPr lang="nl-NL" b="1" u="sng" dirty="0" smtClean="0"/>
              <a:t>zoektijd</a:t>
            </a:r>
            <a:r>
              <a:rPr lang="nl-NL" dirty="0" smtClean="0"/>
              <a:t> per leeftijdscategorie in maanden in Tynaarlo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18480"/>
            <a:ext cx="7645047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2700" b="1" dirty="0" smtClean="0"/>
              <a:t>4. Wacht- en zoektijden</a:t>
            </a:r>
          </a:p>
          <a:p>
            <a:pPr algn="l"/>
            <a:endParaRPr lang="nl-NL" sz="2700" b="1" dirty="0"/>
          </a:p>
        </p:txBody>
      </p:sp>
      <p:sp>
        <p:nvSpPr>
          <p:cNvPr id="6" name="Rechthoek 5"/>
          <p:cNvSpPr/>
          <p:nvPr/>
        </p:nvSpPr>
        <p:spPr>
          <a:xfrm>
            <a:off x="971600" y="1213759"/>
            <a:ext cx="754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Gemiddelde </a:t>
            </a:r>
            <a:r>
              <a:rPr lang="nl-NL" b="1" u="sng" dirty="0" smtClean="0"/>
              <a:t>inschrijftijd &amp; zoektijd </a:t>
            </a:r>
            <a:r>
              <a:rPr lang="nl-NL" dirty="0" smtClean="0"/>
              <a:t>in maanden in Tynaarlo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874" t="2337" r="1807" b="3287"/>
          <a:stretch/>
        </p:blipFill>
        <p:spPr>
          <a:xfrm>
            <a:off x="620200" y="1814694"/>
            <a:ext cx="842493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2700" b="1" dirty="0" smtClean="0"/>
              <a:t>4. Wacht- en zoektijden</a:t>
            </a:r>
          </a:p>
          <a:p>
            <a:pPr algn="l"/>
            <a:endParaRPr lang="nl-NL" sz="2700" b="1" dirty="0"/>
          </a:p>
        </p:txBody>
      </p:sp>
      <p:sp>
        <p:nvSpPr>
          <p:cNvPr id="6" name="Rechthoek 5"/>
          <p:cNvSpPr/>
          <p:nvPr/>
        </p:nvSpPr>
        <p:spPr>
          <a:xfrm>
            <a:off x="971600" y="1213759"/>
            <a:ext cx="754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Gemiddelde </a:t>
            </a:r>
            <a:r>
              <a:rPr lang="nl-NL" b="1" u="sng" dirty="0" smtClean="0"/>
              <a:t>zoektijd</a:t>
            </a:r>
            <a:r>
              <a:rPr lang="nl-NL" dirty="0" smtClean="0"/>
              <a:t> per woningtype in Tynaarlo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278" t="7400" r="-278" b="-23"/>
          <a:stretch/>
        </p:blipFill>
        <p:spPr>
          <a:xfrm>
            <a:off x="251519" y="1935510"/>
            <a:ext cx="8415719" cy="47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8"/>
          <a:stretch/>
        </p:blipFill>
        <p:spPr>
          <a:xfrm>
            <a:off x="143508" y="113185"/>
            <a:ext cx="4104456" cy="662552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9" y="1426362"/>
            <a:ext cx="4464497" cy="5312348"/>
          </a:xfrm>
        </p:spPr>
        <p:txBody>
          <a:bodyPr>
            <a:noAutofit/>
          </a:bodyPr>
          <a:lstStyle/>
          <a:p>
            <a:pPr marL="447675" lvl="0" indent="-447675">
              <a:lnSpc>
                <a:spcPct val="15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Veel mensen staan lang ingeschreven voor een huurwoning maar hebben geen acute woonbehoefte</a:t>
            </a:r>
          </a:p>
          <a:p>
            <a:pPr marL="447675" lvl="0" indent="-447675">
              <a:lnSpc>
                <a:spcPct val="15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Mensen zoeken relatief kort (met name senioren) maar staan wel lang </a:t>
            </a: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ingeschreven</a:t>
            </a: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4"/>
          <a:stretch/>
        </p:blipFill>
        <p:spPr>
          <a:xfrm>
            <a:off x="2159732" y="113185"/>
            <a:ext cx="2124236" cy="66255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732" y="620688"/>
            <a:ext cx="6624228" cy="504056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r"/>
            <a:r>
              <a:rPr lang="nl-NL" b="1" dirty="0" smtClean="0"/>
              <a:t>Samenvattend over zoek- en wachttijden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7130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97670"/>
            <a:ext cx="6896534" cy="1080938"/>
          </a:xfrm>
        </p:spPr>
        <p:txBody>
          <a:bodyPr>
            <a:normAutofit/>
          </a:bodyPr>
          <a:lstStyle/>
          <a:p>
            <a:r>
              <a:rPr lang="nl-NL" sz="3000" b="1" dirty="0" smtClean="0"/>
              <a:t>4. Afronding en vragen</a:t>
            </a:r>
            <a:endParaRPr lang="nl-NL" sz="3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3044146" cy="50296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1" y="354675"/>
            <a:ext cx="8820472" cy="5880315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232001" y="5373216"/>
            <a:ext cx="8820472" cy="861774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pPr marR="47625">
              <a:lnSpc>
                <a:spcPct val="125000"/>
              </a:lnSpc>
            </a:pPr>
            <a:r>
              <a:rPr lang="nl-NL" sz="4000" b="1" i="1" kern="1400" dirty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Bedankt voor uw </a:t>
            </a:r>
            <a:r>
              <a:rPr lang="nl-NL" sz="4000" b="1" i="1" kern="1400" dirty="0" smtClean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aandacht!</a:t>
            </a:r>
            <a:endParaRPr lang="nl-NL" sz="4000" b="1" i="1" kern="1400" dirty="0">
              <a:solidFill>
                <a:schemeClr val="accent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011" y="441999"/>
            <a:ext cx="6896534" cy="1080938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Onderwerpen</a:t>
            </a:r>
            <a:endParaRPr lang="nl-NL" sz="28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2"/>
          <a:stretch/>
        </p:blipFill>
        <p:spPr>
          <a:xfrm>
            <a:off x="4171601" y="58310"/>
            <a:ext cx="4946809" cy="67313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81"/>
          <a:stretch/>
        </p:blipFill>
        <p:spPr>
          <a:xfrm>
            <a:off x="4171601" y="58310"/>
            <a:ext cx="2862366" cy="673135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236464"/>
            <a:ext cx="7848872" cy="552981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Hoe werkt inschrijven voor sociale huurwoning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Hoe werkt zoeken naar een sociale huurwoning</a:t>
            </a:r>
            <a:endParaRPr lang="nl-NL" sz="1700" b="1" dirty="0" smtClean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Waar zijn wij aan gebonden</a:t>
            </a:r>
            <a:endParaRPr lang="nl-NL" sz="17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Onze kerntaak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Staatsteunregeling</a:t>
            </a:r>
            <a:endParaRPr lang="nl-NL" sz="1500" dirty="0" smtClean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Voor welke woning komt u in aanmerking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Wacht- en zoektijden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Totale woningbezit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Wat zijn wacht- en zoektijden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Woningzoekenden </a:t>
            </a:r>
            <a:r>
              <a:rPr lang="nl-NL" sz="15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de gemeente Tynaarlo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Inschrijfduur </a:t>
            </a:r>
            <a:r>
              <a:rPr lang="nl-NL" sz="15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 leeftijdscategorie </a:t>
            </a:r>
            <a:endParaRPr lang="nl-NL" sz="15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Zoektijden per </a:t>
            </a:r>
            <a:r>
              <a:rPr lang="nl-NL" sz="15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leeftijdscategorie </a:t>
            </a:r>
            <a:endParaRPr lang="nl-NL" sz="15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Zoektijden en </a:t>
            </a:r>
            <a:r>
              <a:rPr lang="nl-NL" sz="15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 woningtype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Samenvatting wacht- en zoektijden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Vragen en afronding</a:t>
            </a:r>
          </a:p>
        </p:txBody>
      </p:sp>
    </p:spTree>
    <p:extLst>
      <p:ext uri="{BB962C8B-B14F-4D97-AF65-F5344CB8AC3E}">
        <p14:creationId xmlns:p14="http://schemas.microsoft.com/office/powerpoint/2010/main" val="36050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638" y="753228"/>
            <a:ext cx="8360842" cy="1080938"/>
          </a:xfrm>
        </p:spPr>
        <p:txBody>
          <a:bodyPr>
            <a:normAutofit/>
          </a:bodyPr>
          <a:lstStyle/>
          <a:p>
            <a:r>
              <a:rPr lang="nl-NL" sz="2700" b="1" dirty="0" smtClean="0"/>
              <a:t>1. Hoe werkt inschrijven voor een sociale huurwoning</a:t>
            </a:r>
            <a:br>
              <a:rPr lang="nl-NL" sz="2700" b="1" dirty="0" smtClean="0"/>
            </a:br>
            <a:endParaRPr lang="nl-NL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1481" y="1700808"/>
            <a:ext cx="8622519" cy="4608512"/>
          </a:xfrm>
        </p:spPr>
        <p:txBody>
          <a:bodyPr>
            <a:noAutofit/>
          </a:bodyPr>
          <a:lstStyle/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Woningzoekenden schrijven zich in </a:t>
            </a: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(Eenmalige inschrijfkosten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40: Geen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‘opschoning’ van de lijst met ingeschreven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woningzoekende)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Elke maand ingeschreven: 1 ‘punt’</a:t>
            </a:r>
          </a:p>
          <a:p>
            <a:pPr marL="0" indent="0">
              <a:buNone/>
            </a:pPr>
            <a:endParaRPr lang="nl-NL" sz="1600" dirty="0" smtClean="0">
              <a:solidFill>
                <a:srgbClr val="080808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48594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21088"/>
            <a:ext cx="1966181" cy="19214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638" y="753228"/>
            <a:ext cx="8360842" cy="1080938"/>
          </a:xfrm>
        </p:spPr>
        <p:txBody>
          <a:bodyPr>
            <a:normAutofit/>
          </a:bodyPr>
          <a:lstStyle/>
          <a:p>
            <a:r>
              <a:rPr lang="nl-NL" sz="2700" b="1" dirty="0" smtClean="0"/>
              <a:t>2. Hoe werkt zoeken naar een sociale huurwoning</a:t>
            </a:r>
            <a:br>
              <a:rPr lang="nl-NL" sz="2700" b="1" dirty="0" smtClean="0"/>
            </a:br>
            <a:endParaRPr lang="nl-NL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1481" y="1700808"/>
            <a:ext cx="7866943" cy="3888432"/>
          </a:xfrm>
        </p:spPr>
        <p:txBody>
          <a:bodyPr>
            <a:noAutofit/>
          </a:bodyPr>
          <a:lstStyle/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Vrijkomend aanbod wordt gepubliceerd op </a:t>
            </a:r>
            <a:r>
              <a:rPr lang="nl-NL" sz="18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/>
              </a:rPr>
              <a:t>Woonborg.nl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en via </a:t>
            </a:r>
            <a:r>
              <a:rPr lang="nl-NL" sz="18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5"/>
              </a:rPr>
              <a:t>Drenthehuurt.nl</a:t>
            </a:r>
            <a:r>
              <a:rPr lang="nl-NL" sz="18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 reageert zelf op vrijkomende woning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nl-NL" sz="1800" dirty="0" err="1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Passendheidscriteria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’: </a:t>
            </a: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057275" lvl="1" indent="-342900">
              <a:lnSpc>
                <a:spcPct val="114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leeftijd</a:t>
            </a:r>
          </a:p>
          <a:p>
            <a:pPr marL="1057275" lvl="1" indent="-342900">
              <a:lnSpc>
                <a:spcPct val="114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inkomen</a:t>
            </a:r>
          </a:p>
          <a:p>
            <a:pPr marL="1057275" lvl="1" indent="-342900">
              <a:lnSpc>
                <a:spcPct val="114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huishoudenssamenstelling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 met meeste punten, en voldoend aan de ‘</a:t>
            </a:r>
            <a:r>
              <a:rPr lang="nl-NL" sz="1800" dirty="0" err="1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passendheidscriteria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 krijgt woning toegekend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Sociale urgentieregeling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uitzonderlijke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situaties</a:t>
            </a:r>
          </a:p>
          <a:p>
            <a:pPr marL="0" indent="0">
              <a:buNone/>
            </a:pPr>
            <a:endParaRPr lang="nl-NL" sz="1600" dirty="0" smtClean="0">
              <a:solidFill>
                <a:srgbClr val="080808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6352154"/>
            <a:ext cx="91440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3. Waar zijn wij aan gebonden?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1" t="-1569" r="389" b="1569"/>
          <a:stretch/>
        </p:blipFill>
        <p:spPr>
          <a:xfrm>
            <a:off x="5246366" y="-5887"/>
            <a:ext cx="3825625" cy="68192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1" t="-1569" r="18335" b="1569"/>
          <a:stretch/>
        </p:blipFill>
        <p:spPr>
          <a:xfrm>
            <a:off x="5220072" y="-5887"/>
            <a:ext cx="1989930" cy="681926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9480" y="1340768"/>
            <a:ext cx="6175598" cy="4968552"/>
          </a:xfrm>
        </p:spPr>
        <p:txBody>
          <a:bodyPr>
            <a:no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800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kerntaak van een </a:t>
            </a:r>
            <a:r>
              <a:rPr lang="nl-NL" sz="1800" b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woningcorporatie</a:t>
            </a:r>
            <a:endParaRPr lang="nl-NL" sz="1800" b="1" dirty="0">
              <a:solidFill>
                <a:schemeClr val="accent5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lvl="0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Bouwen, verhuren en beheren sociale huurwoningen en (beperkt) maatschappelijk vastgoed</a:t>
            </a:r>
          </a:p>
          <a:p>
            <a:pPr marL="447675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Verhuur aan doelgroep; inkomen onder 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36.166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(prijspeil 2017)</a:t>
            </a:r>
          </a:p>
          <a:p>
            <a:pPr marL="447675" lvl="0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Beperkte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leefbaarheidstaken</a:t>
            </a:r>
          </a:p>
          <a:p>
            <a:pPr marL="0" lvl="0" indent="0">
              <a:lnSpc>
                <a:spcPct val="100000"/>
              </a:lnSpc>
              <a:buNone/>
            </a:pPr>
            <a:endParaRPr lang="nl-NL" sz="1000" dirty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nl-NL" sz="1800" b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Staatssteunregeling</a:t>
            </a:r>
            <a:endParaRPr lang="nl-NL" sz="1800" b="1" dirty="0">
              <a:solidFill>
                <a:schemeClr val="accent5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80% van de woningen moet worden toegewezen aan inkomens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onder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36.166</a:t>
            </a:r>
            <a:endParaRPr lang="nl-NL" sz="1800" dirty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00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10%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van de woningen moet worden toegewezen aan inkomens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tussen € 36.166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€ 40.349 </a:t>
            </a:r>
            <a:endParaRPr lang="nl-NL" sz="1800" dirty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00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10%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van de woningen mag de corporatie vrij toewijzen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grens 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43.000)</a:t>
            </a:r>
          </a:p>
          <a:p>
            <a:pPr marL="0" lvl="0" indent="0">
              <a:lnSpc>
                <a:spcPct val="130000"/>
              </a:lnSpc>
              <a:buNone/>
            </a:pPr>
            <a:endParaRPr lang="nl-NL" sz="1600" b="1" dirty="0">
              <a:solidFill>
                <a:srgbClr val="080808"/>
              </a:solidFill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/>
          <a:stretch/>
        </p:blipFill>
        <p:spPr>
          <a:xfrm>
            <a:off x="251520" y="1916832"/>
            <a:ext cx="8809832" cy="504020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2700" b="1" dirty="0"/>
              <a:t>3</a:t>
            </a:r>
            <a:r>
              <a:rPr lang="nl-NL" sz="2700" b="1" dirty="0" smtClean="0"/>
              <a:t>. Waar zijn wij aan gebonden?</a:t>
            </a:r>
          </a:p>
          <a:p>
            <a:pPr algn="l"/>
            <a:endParaRPr lang="nl-NL" sz="2700" b="1" dirty="0"/>
          </a:p>
        </p:txBody>
      </p:sp>
      <p:sp>
        <p:nvSpPr>
          <p:cNvPr id="5" name="Rechthoek 4"/>
          <p:cNvSpPr/>
          <p:nvPr/>
        </p:nvSpPr>
        <p:spPr>
          <a:xfrm>
            <a:off x="971600" y="118746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Voor welke woning komt u in aanmerking.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4</a:t>
            </a:r>
            <a:r>
              <a:rPr lang="nl-NL" sz="2700" b="1" dirty="0" smtClean="0"/>
              <a:t>. Wacht- en zoektijden</a:t>
            </a:r>
            <a:endParaRPr lang="nl-NL" sz="2700" b="1" dirty="0"/>
          </a:p>
        </p:txBody>
      </p:sp>
      <p:sp>
        <p:nvSpPr>
          <p:cNvPr id="7" name="Rechthoek 6"/>
          <p:cNvSpPr/>
          <p:nvPr/>
        </p:nvSpPr>
        <p:spPr>
          <a:xfrm>
            <a:off x="971600" y="121375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Totale woningbezit Woonborg in 4 gemeenten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4" y="1690689"/>
            <a:ext cx="8059611" cy="468823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4</a:t>
            </a:r>
            <a:r>
              <a:rPr lang="nl-NL" sz="2700" b="1" dirty="0" smtClean="0"/>
              <a:t>. Wacht- en zoektijden</a:t>
            </a:r>
            <a:endParaRPr lang="nl-NL" sz="27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9531" y="1556792"/>
            <a:ext cx="4248472" cy="53012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Inschrijfduur</a:t>
            </a:r>
            <a:endParaRPr lang="nl-NL" sz="1800" dirty="0">
              <a:solidFill>
                <a:schemeClr val="accent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tijd tussen de datum van inschrijving tot de datum dat de woning wordt </a:t>
            </a: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toegekend.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Wachttijd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tijd tussen de datum van inschrijving tot de datum waarop de 1</a:t>
            </a:r>
            <a:r>
              <a:rPr lang="nl-NL" sz="1800" baseline="300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reactie wordt ingestuurd op een vrijkomende woning.</a:t>
            </a: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4482" r="1786" b="5876"/>
          <a:stretch/>
        </p:blipFill>
        <p:spPr>
          <a:xfrm>
            <a:off x="471313" y="1793068"/>
            <a:ext cx="4032448" cy="146634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21428"/>
          <a:stretch/>
        </p:blipFill>
        <p:spPr>
          <a:xfrm>
            <a:off x="4827543" y="3284984"/>
            <a:ext cx="4032448" cy="158417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71567" y="3215356"/>
            <a:ext cx="4247964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endParaRPr lang="nl-NL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nl-NL" b="1" dirty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Zoektijd</a:t>
            </a:r>
          </a:p>
          <a:p>
            <a:pPr lvl="0">
              <a:lnSpc>
                <a:spcPct val="110000"/>
              </a:lnSpc>
            </a:pPr>
            <a:r>
              <a:rPr lang="nl-NL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tijd tussen de datum van de 1e reactie op een vrijkomende woning tot de datum dat er een woning wordt toegekend en geaccepteerd.</a:t>
            </a:r>
          </a:p>
          <a:p>
            <a:pPr marL="447675" lvl="0" indent="-447675">
              <a:lnSpc>
                <a:spcPct val="110000"/>
              </a:lnSpc>
            </a:pPr>
            <a:endParaRPr lang="en-US" i="1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4</a:t>
            </a:r>
            <a:r>
              <a:rPr lang="nl-NL" sz="2700" b="1" dirty="0" smtClean="0"/>
              <a:t>. Wacht- en zoektijden</a:t>
            </a:r>
            <a:endParaRPr lang="nl-NL" sz="2700" b="1" dirty="0"/>
          </a:p>
        </p:txBody>
      </p:sp>
      <p:sp>
        <p:nvSpPr>
          <p:cNvPr id="7" name="Rechthoek 6"/>
          <p:cNvSpPr/>
          <p:nvPr/>
        </p:nvSpPr>
        <p:spPr>
          <a:xfrm>
            <a:off x="971600" y="121375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Woningzoekenden in Tynaarlo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68" y="1938387"/>
            <a:ext cx="8669263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nborg Thema">
  <a:themeElements>
    <a:clrScheme name="Woonborg Standaard">
      <a:dk1>
        <a:sysClr val="windowText" lastClr="000000"/>
      </a:dk1>
      <a:lt1>
        <a:sysClr val="window" lastClr="FFFFFF"/>
      </a:lt1>
      <a:dk2>
        <a:srgbClr val="00A3F4"/>
      </a:dk2>
      <a:lt2>
        <a:srgbClr val="B38F7A"/>
      </a:lt2>
      <a:accent1>
        <a:srgbClr val="964594"/>
      </a:accent1>
      <a:accent2>
        <a:srgbClr val="E60094"/>
      </a:accent2>
      <a:accent3>
        <a:srgbClr val="F74552"/>
      </a:accent3>
      <a:accent4>
        <a:srgbClr val="FA9E0D"/>
      </a:accent4>
      <a:accent5>
        <a:srgbClr val="0DB02B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6050</TotalTime>
  <Words>417</Words>
  <Application>Microsoft Office PowerPoint</Application>
  <PresentationFormat>Diavoorstelling (4:3)</PresentationFormat>
  <Paragraphs>84</Paragraphs>
  <Slides>16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Woonborg Thema</vt:lpstr>
      <vt:lpstr>Welkom</vt:lpstr>
      <vt:lpstr>Onderwerpen</vt:lpstr>
      <vt:lpstr>1. Hoe werkt inschrijven voor een sociale huurwoning </vt:lpstr>
      <vt:lpstr>2. Hoe werkt zoeken naar een sociale huurwoning </vt:lpstr>
      <vt:lpstr>3. Waar zijn wij aan gebonden?</vt:lpstr>
      <vt:lpstr>PowerPoint-presentatie</vt:lpstr>
      <vt:lpstr>4. Wacht- en zoektijden</vt:lpstr>
      <vt:lpstr>4. Wacht- en zoektijden</vt:lpstr>
      <vt:lpstr>4. Wacht- en zoektijden</vt:lpstr>
      <vt:lpstr>4. Wacht- en Zoektijden</vt:lpstr>
      <vt:lpstr>PowerPoint-presentatie</vt:lpstr>
      <vt:lpstr>PowerPoint-presentatie</vt:lpstr>
      <vt:lpstr>PowerPoint-presentatie</vt:lpstr>
      <vt:lpstr>Samenvattend over zoek- en wachttijden</vt:lpstr>
      <vt:lpstr>4. Afronding en vragen</vt:lpstr>
      <vt:lpstr>PowerPoint-presentatie</vt:lpstr>
    </vt:vector>
  </TitlesOfParts>
  <Company>Actium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raad Noordenveld</dc:title>
  <dc:creator>bianca bergsma</dc:creator>
  <cp:lastModifiedBy>Laptop</cp:lastModifiedBy>
  <cp:revision>308</cp:revision>
  <cp:lastPrinted>2017-10-30T15:23:31Z</cp:lastPrinted>
  <dcterms:created xsi:type="dcterms:W3CDTF">2016-09-20T09:44:19Z</dcterms:created>
  <dcterms:modified xsi:type="dcterms:W3CDTF">2017-11-02T16:56:48Z</dcterms:modified>
</cp:coreProperties>
</file>