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6"/>
  </p:notesMasterIdLst>
  <p:handoutMasterIdLst>
    <p:handoutMasterId r:id="rId17"/>
  </p:handoutMasterIdLst>
  <p:sldIdLst>
    <p:sldId id="256" r:id="rId2"/>
    <p:sldId id="293" r:id="rId3"/>
    <p:sldId id="290" r:id="rId4"/>
    <p:sldId id="310" r:id="rId5"/>
    <p:sldId id="303" r:id="rId6"/>
    <p:sldId id="304" r:id="rId7"/>
    <p:sldId id="312" r:id="rId8"/>
    <p:sldId id="313" r:id="rId9"/>
    <p:sldId id="266" r:id="rId10"/>
    <p:sldId id="292" r:id="rId11"/>
    <p:sldId id="291" r:id="rId12"/>
    <p:sldId id="270" r:id="rId13"/>
    <p:sldId id="297" r:id="rId14"/>
    <p:sldId id="309" r:id="rId15"/>
  </p:sldIdLst>
  <p:sldSz cx="9144000" cy="6858000" type="screen4x3"/>
  <p:notesSz cx="6805613" cy="99393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ukje de Jager, Woonborg" initials="BdJW"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B02B"/>
    <a:srgbClr val="F8F8F8"/>
    <a:srgbClr val="FFFFFF"/>
    <a:srgbClr val="000000"/>
    <a:srgbClr val="080808"/>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Stijl, donker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ijl, donker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Stijl, gemiddeld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Stijl, licht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60"/>
  </p:normalViewPr>
  <p:slideViewPr>
    <p:cSldViewPr>
      <p:cViewPr>
        <p:scale>
          <a:sx n="76" d="100"/>
          <a:sy n="76" d="100"/>
        </p:scale>
        <p:origin x="-119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ad01\Homedirs$\jager\Woningzoekendenanalyse\Wacht-%20en%20zoektijden%202015%20en%202016%20analyse.xls"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ad01\Homedirs$\jager\Woningzoekendenanalyse\Wacht-%20en%20zoektijden%202015%20en%202016%20analyse.xls"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ad01\Homedirs$\jager\Woningzoekendenanalyse\Wacht-%20en%20zoektijden%202015%20en%202016%20analys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[Woningbezit Stand 31-12-2016.xls]Blad1!Draaitabel6</c:name>
    <c:fmtId val="-1"/>
  </c:pivotSource>
  <c:chart>
    <c:autoTitleDeleted val="1"/>
    <c:pivotFmts>
      <c:pivotFmt>
        <c:idx val="0"/>
        <c:spPr>
          <a:solidFill>
            <a:schemeClr val="accent6"/>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6"/>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1"/>
          <c:showSerName val="0"/>
          <c:showPercent val="1"/>
          <c:showBubbleSize val="0"/>
          <c:extLst>
            <c:ext xmlns:c15="http://schemas.microsoft.com/office/drawing/2012/chart" uri="{CE6537A1-D6FC-4f65-9D91-7224C49458BB}"/>
          </c:extLst>
        </c:dLbl>
      </c:pivotFmt>
      <c:pivotFmt>
        <c:idx val="2"/>
        <c:spPr>
          <a:solidFill>
            <a:schemeClr val="accent6"/>
          </a:solidFill>
          <a:ln w="19050">
            <a:solidFill>
              <a:schemeClr val="lt1"/>
            </a:solidFill>
          </a:ln>
          <a:effectLst/>
        </c:spPr>
      </c:pivotFmt>
      <c:pivotFmt>
        <c:idx val="3"/>
        <c:spPr>
          <a:solidFill>
            <a:schemeClr val="accent6"/>
          </a:solidFill>
          <a:ln w="19050">
            <a:solidFill>
              <a:schemeClr val="lt1"/>
            </a:solidFill>
          </a:ln>
          <a:effectLst/>
        </c:spPr>
      </c:pivotFmt>
      <c:pivotFmt>
        <c:idx val="4"/>
        <c:spPr>
          <a:solidFill>
            <a:schemeClr val="accent6"/>
          </a:solidFill>
          <a:ln w="19050">
            <a:solidFill>
              <a:schemeClr val="lt1"/>
            </a:solidFill>
          </a:ln>
          <a:effectLst/>
        </c:spPr>
      </c:pivotFmt>
      <c:pivotFmt>
        <c:idx val="5"/>
        <c:spPr>
          <a:solidFill>
            <a:schemeClr val="accent6"/>
          </a:solidFill>
          <a:ln w="19050">
            <a:solidFill>
              <a:schemeClr val="lt1"/>
            </a:solidFill>
          </a:ln>
          <a:effectLst/>
        </c:spPr>
      </c:pivotFmt>
      <c:pivotFmt>
        <c:idx val="6"/>
        <c:spPr>
          <a:solidFill>
            <a:schemeClr val="accent6"/>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1"/>
          <c:showSerName val="0"/>
          <c:showPercent val="1"/>
          <c:showBubbleSize val="0"/>
          <c:extLst>
            <c:ext xmlns:c15="http://schemas.microsoft.com/office/drawing/2012/chart" uri="{CE6537A1-D6FC-4f65-9D91-7224C49458BB}"/>
          </c:extLst>
        </c:dLbl>
      </c:pivotFmt>
      <c:pivotFmt>
        <c:idx val="7"/>
        <c:spPr>
          <a:solidFill>
            <a:schemeClr val="accent6"/>
          </a:solidFill>
          <a:ln w="19050">
            <a:solidFill>
              <a:schemeClr val="lt1"/>
            </a:solidFill>
          </a:ln>
          <a:effectLst/>
        </c:spPr>
      </c:pivotFmt>
      <c:pivotFmt>
        <c:idx val="8"/>
        <c:spPr>
          <a:solidFill>
            <a:schemeClr val="accent6"/>
          </a:solidFill>
          <a:ln w="19050">
            <a:solidFill>
              <a:schemeClr val="lt1"/>
            </a:solidFill>
          </a:ln>
          <a:effectLst/>
        </c:spPr>
      </c:pivotFmt>
      <c:pivotFmt>
        <c:idx val="9"/>
        <c:spPr>
          <a:solidFill>
            <a:schemeClr val="accent6"/>
          </a:solidFill>
          <a:ln w="19050">
            <a:solidFill>
              <a:schemeClr val="lt1"/>
            </a:solidFill>
          </a:ln>
          <a:effectLst/>
        </c:spPr>
      </c:pivotFmt>
      <c:pivotFmt>
        <c:idx val="10"/>
        <c:spPr>
          <a:solidFill>
            <a:schemeClr val="accent6"/>
          </a:solidFill>
          <a:ln w="19050">
            <a:solidFill>
              <a:schemeClr val="lt1"/>
            </a:solidFill>
          </a:ln>
          <a:effectLst/>
        </c:spPr>
      </c:pivotFmt>
    </c:pivotFmts>
    <c:plotArea>
      <c:layout/>
      <c:barChart>
        <c:barDir val="bar"/>
        <c:grouping val="clustered"/>
        <c:varyColors val="0"/>
        <c:ser>
          <c:idx val="0"/>
          <c:order val="0"/>
          <c:tx>
            <c:strRef>
              <c:f>Blad1!$B$3:$B$4</c:f>
              <c:strCache>
                <c:ptCount val="1"/>
                <c:pt idx="0">
                  <c:v>Totaal</c:v>
                </c:pt>
              </c:strCache>
            </c:strRef>
          </c:tx>
          <c:spPr>
            <a:solidFill>
              <a:schemeClr val="accent6"/>
            </a:solidFill>
            <a:ln w="19050">
              <a:solidFill>
                <a:schemeClr val="lt1"/>
              </a:solidFill>
            </a:ln>
            <a:effectLst/>
          </c:spPr>
          <c:invertIfNegative val="0"/>
          <c:dLbls>
            <c:dLbl>
              <c:idx val="0"/>
              <c:layout>
                <c:manualLayout>
                  <c:x val="-0.13284651742350648"/>
                  <c:y val="-2.4119114970130528E-3"/>
                </c:manualLayout>
              </c:layout>
              <c:tx>
                <c:rich>
                  <a:bodyPr/>
                  <a:lstStyle/>
                  <a:p>
                    <a:fld id="{C706DACF-4BE9-4D60-AA14-CF0E6A7EC549}" type="VALUE">
                      <a:rPr lang="en-US" sz="1300" smtClean="0">
                        <a:solidFill>
                          <a:schemeClr val="bg1"/>
                        </a:solidFill>
                      </a:rPr>
                      <a:pPr/>
                      <a:t>[WAARDE]</a:t>
                    </a:fld>
                    <a:r>
                      <a:rPr lang="en-US" sz="1300" dirty="0" smtClean="0">
                        <a:solidFill>
                          <a:schemeClr val="bg1"/>
                        </a:solidFill>
                      </a:rPr>
                      <a:t> </a:t>
                    </a:r>
                    <a:r>
                      <a:rPr lang="en-US" sz="1300" dirty="0" err="1" smtClean="0">
                        <a:solidFill>
                          <a:schemeClr val="bg1"/>
                        </a:solidFill>
                      </a:rPr>
                      <a:t>woningen</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0.13714156760359966"/>
                  <c:y val="-2.7284005480873214E-3"/>
                </c:manualLayout>
              </c:layout>
              <c:tx>
                <c:rich>
                  <a:bodyPr/>
                  <a:lstStyle/>
                  <a:p>
                    <a:fld id="{DE8427F4-86A7-4648-A8AA-1F17C49CC6A5}" type="VALUE">
                      <a:rPr lang="en-US" sz="1300" smtClean="0">
                        <a:solidFill>
                          <a:schemeClr val="bg1"/>
                        </a:solidFill>
                      </a:rPr>
                      <a:pPr/>
                      <a:t>[WAARDE]</a:t>
                    </a:fld>
                    <a:r>
                      <a:rPr lang="en-US" sz="1300" dirty="0" smtClean="0">
                        <a:solidFill>
                          <a:schemeClr val="bg1"/>
                        </a:solidFill>
                      </a:rPr>
                      <a:t> </a:t>
                    </a:r>
                    <a:r>
                      <a:rPr lang="en-US" sz="1300" dirty="0" err="1" smtClean="0">
                        <a:solidFill>
                          <a:schemeClr val="bg1"/>
                        </a:solidFill>
                      </a:rPr>
                      <a:t>woningen</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9.8766803688479052E-2"/>
                  <c:y val="5.5748435359034183E-3"/>
                </c:manualLayout>
              </c:layout>
              <c:tx>
                <c:rich>
                  <a:bodyPr rot="0" spcFirstLastPara="1" vertOverflow="clip" horzOverflow="clip" vert="horz" wrap="square" lIns="38100" tIns="19050" rIns="38100" bIns="19050" anchor="ctr" anchorCtr="1">
                    <a:noAutofit/>
                  </a:bodyPr>
                  <a:lstStyle/>
                  <a:p>
                    <a:pPr>
                      <a:defRPr sz="1300" b="0" i="0" u="none" strike="noStrike" kern="1200" baseline="0">
                        <a:solidFill>
                          <a:schemeClr val="bg1"/>
                        </a:solidFill>
                        <a:latin typeface="+mn-lt"/>
                        <a:ea typeface="+mn-ea"/>
                        <a:cs typeface="+mn-cs"/>
                      </a:defRPr>
                    </a:pPr>
                    <a:fld id="{BE41C012-9AED-41D0-8773-7FD40276A56A}" type="VALUE">
                      <a:rPr lang="en-US" sz="1300" baseline="0" smtClean="0">
                        <a:solidFill>
                          <a:schemeClr val="bg1"/>
                        </a:solidFill>
                      </a:rPr>
                      <a:pPr>
                        <a:defRPr sz="1300" b="0" i="0" u="none" strike="noStrike" kern="1200" baseline="0">
                          <a:solidFill>
                            <a:schemeClr val="bg1"/>
                          </a:solidFill>
                          <a:latin typeface="+mn-lt"/>
                          <a:ea typeface="+mn-ea"/>
                          <a:cs typeface="+mn-cs"/>
                        </a:defRPr>
                      </a:pPr>
                      <a:t>[WAARDE]</a:t>
                    </a:fld>
                    <a:r>
                      <a:rPr lang="en-US" sz="1300" baseline="0" dirty="0" smtClean="0">
                        <a:solidFill>
                          <a:schemeClr val="bg1"/>
                        </a:solidFill>
                      </a:rPr>
                      <a:t> </a:t>
                    </a:r>
                    <a:r>
                      <a:rPr lang="en-US" sz="1300" baseline="0" dirty="0" err="1" smtClean="0">
                        <a:solidFill>
                          <a:schemeClr val="bg1"/>
                        </a:solidFill>
                      </a:rPr>
                      <a:t>woningen</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0135346718581663"/>
                      <c:h val="0.13650983224086211"/>
                    </c:manualLayout>
                  </c15:layout>
                  <c15:dlblFieldTable/>
                  <c15:showDataLabelsRange val="0"/>
                </c:ext>
              </c:extLst>
            </c:dLbl>
            <c:dLbl>
              <c:idx val="3"/>
              <c:layout>
                <c:manualLayout>
                  <c:x val="-0.16835615487168099"/>
                  <c:y val="-4.4871557481271108E-4"/>
                </c:manualLayout>
              </c:layout>
              <c:tx>
                <c:rich>
                  <a:bodyPr/>
                  <a:lstStyle/>
                  <a:p>
                    <a:fld id="{9265CD04-6898-4EFF-AAD3-9F8A55BEAD03}" type="VALUE">
                      <a:rPr lang="en-US" sz="1300" smtClean="0">
                        <a:solidFill>
                          <a:schemeClr val="bg1"/>
                        </a:solidFill>
                      </a:rPr>
                      <a:pPr/>
                      <a:t>[WAARDE]</a:t>
                    </a:fld>
                    <a:r>
                      <a:rPr lang="en-US" sz="1300" dirty="0" smtClean="0">
                        <a:solidFill>
                          <a:schemeClr val="bg1"/>
                        </a:solidFill>
                      </a:rPr>
                      <a:t>  </a:t>
                    </a:r>
                    <a:r>
                      <a:rPr lang="en-US" sz="1300" dirty="0" err="1" smtClean="0">
                        <a:solidFill>
                          <a:schemeClr val="bg1"/>
                        </a:solidFill>
                      </a:rPr>
                      <a:t>woningen</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Blad1!$A$5:$A$9</c:f>
              <c:strCache>
                <c:ptCount val="4"/>
                <c:pt idx="0">
                  <c:v>AA EN HUNZE</c:v>
                </c:pt>
                <c:pt idx="1">
                  <c:v>HAREN</c:v>
                </c:pt>
                <c:pt idx="2">
                  <c:v>NOORDENVELD</c:v>
                </c:pt>
                <c:pt idx="3">
                  <c:v>TYNAARLO</c:v>
                </c:pt>
              </c:strCache>
            </c:strRef>
          </c:cat>
          <c:val>
            <c:numRef>
              <c:f>Blad1!$B$5:$B$9</c:f>
              <c:numCache>
                <c:formatCode>General</c:formatCode>
                <c:ptCount val="4"/>
                <c:pt idx="0">
                  <c:v>400</c:v>
                </c:pt>
                <c:pt idx="1">
                  <c:v>982</c:v>
                </c:pt>
                <c:pt idx="2">
                  <c:v>2320</c:v>
                </c:pt>
                <c:pt idx="3">
                  <c:v>1109</c:v>
                </c:pt>
              </c:numCache>
            </c:numRef>
          </c:val>
        </c:ser>
        <c:dLbls>
          <c:showLegendKey val="0"/>
          <c:showVal val="0"/>
          <c:showCatName val="0"/>
          <c:showSerName val="0"/>
          <c:showPercent val="0"/>
          <c:showBubbleSize val="0"/>
        </c:dLbls>
        <c:gapWidth val="100"/>
        <c:axId val="168789120"/>
        <c:axId val="168775040"/>
      </c:barChart>
      <c:valAx>
        <c:axId val="1687750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68789120"/>
        <c:crosses val="autoZero"/>
        <c:crossBetween val="between"/>
      </c:valAx>
      <c:catAx>
        <c:axId val="1687891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crossAx val="16877504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nl-NL"/>
    </a:p>
  </c:txPr>
  <c:externalData r:id="rId1">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[Wacht- en zoektijden 2015 en 2016 analyse.xls]Zoektijd!Draaitabel4</c:name>
    <c:fmtId val="3"/>
  </c:pivotSource>
  <c:chart>
    <c:autoTitleDeleted val="1"/>
    <c:pivotFmts>
      <c:pivotFmt>
        <c:idx val="0"/>
        <c:marker>
          <c:symbol val="none"/>
        </c:marker>
        <c:dLbl>
          <c:idx val="0"/>
          <c:spPr>
            <a:noFill/>
            <a:ln w="25400">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1"/>
          <c:showSerName val="0"/>
          <c:showPercent val="1"/>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pivotFmt>
      <c:pivotFmt>
        <c:idx val="2"/>
        <c:spPr>
          <a:solidFill>
            <a:schemeClr val="accent2"/>
          </a:solidFill>
          <a:ln w="19050">
            <a:solidFill>
              <a:schemeClr val="lt1"/>
            </a:solidFill>
          </a:ln>
          <a:effectLst/>
        </c:spPr>
      </c:pivotFmt>
      <c:pivotFmt>
        <c:idx val="3"/>
        <c:spPr>
          <a:solidFill>
            <a:schemeClr val="accent3"/>
          </a:solidFill>
          <a:ln w="19050">
            <a:solidFill>
              <a:schemeClr val="lt1"/>
            </a:solidFill>
          </a:ln>
          <a:effectLst/>
        </c:spPr>
      </c:pivotFmt>
      <c:pivotFmt>
        <c:idx val="4"/>
        <c:spPr>
          <a:solidFill>
            <a:schemeClr val="accent5"/>
          </a:solidFill>
          <a:ln w="19050">
            <a:solidFill>
              <a:schemeClr val="lt1"/>
            </a:solidFill>
          </a:ln>
          <a:effectLst/>
        </c:spPr>
      </c:pivotFmt>
      <c:pivotFmt>
        <c:idx val="5"/>
        <c:spPr>
          <a:solidFill>
            <a:schemeClr val="accent1">
              <a:lumMod val="60000"/>
            </a:schemeClr>
          </a:solidFill>
          <a:ln w="19050">
            <a:solidFill>
              <a:schemeClr val="lt1"/>
            </a:solidFill>
          </a:ln>
          <a:effectLst/>
        </c:spPr>
      </c:pivotFmt>
      <c:pivotFmt>
        <c:idx val="6"/>
        <c:spPr>
          <a:solidFill>
            <a:schemeClr val="accent2">
              <a:lumMod val="60000"/>
            </a:schemeClr>
          </a:solidFill>
          <a:ln w="19050">
            <a:solidFill>
              <a:schemeClr val="lt1"/>
            </a:solidFill>
          </a:ln>
          <a:effectLst/>
        </c:spPr>
      </c:pivotFmt>
      <c:pivotFmt>
        <c:idx val="7"/>
        <c:marker>
          <c:symbol val="none"/>
        </c:marker>
        <c:dLbl>
          <c:idx val="0"/>
          <c:spPr>
            <a:noFill/>
            <a:ln w="25400">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1"/>
          <c:showSerName val="0"/>
          <c:showPercent val="1"/>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pivotFmt>
      <c:pivotFmt>
        <c:idx val="9"/>
        <c:spPr>
          <a:solidFill>
            <a:schemeClr val="accent2"/>
          </a:solidFill>
          <a:ln w="19050">
            <a:solidFill>
              <a:schemeClr val="lt1"/>
            </a:solidFill>
          </a:ln>
          <a:effectLst/>
        </c:spPr>
      </c:pivotFmt>
      <c:pivotFmt>
        <c:idx val="10"/>
        <c:spPr>
          <a:solidFill>
            <a:schemeClr val="accent3"/>
          </a:solidFill>
          <a:ln w="19050">
            <a:solidFill>
              <a:schemeClr val="lt1"/>
            </a:solidFill>
          </a:ln>
          <a:effectLst/>
        </c:spPr>
      </c:pivotFmt>
      <c:pivotFmt>
        <c:idx val="11"/>
        <c:spPr>
          <a:solidFill>
            <a:schemeClr val="accent5"/>
          </a:solidFill>
          <a:ln w="19050">
            <a:solidFill>
              <a:schemeClr val="lt1"/>
            </a:solidFill>
          </a:ln>
          <a:effectLst/>
        </c:spPr>
      </c:pivotFmt>
      <c:pivotFmt>
        <c:idx val="12"/>
        <c:spPr>
          <a:solidFill>
            <a:schemeClr val="accent1">
              <a:lumMod val="60000"/>
            </a:schemeClr>
          </a:solidFill>
          <a:ln w="19050">
            <a:solidFill>
              <a:schemeClr val="lt1"/>
            </a:solidFill>
          </a:ln>
          <a:effectLst/>
        </c:spPr>
      </c:pivotFmt>
      <c:pivotFmt>
        <c:idx val="13"/>
        <c:spPr>
          <a:solidFill>
            <a:schemeClr val="accent2">
              <a:lumMod val="60000"/>
            </a:schemeClr>
          </a:solidFill>
          <a:ln w="19050">
            <a:solidFill>
              <a:schemeClr val="lt1"/>
            </a:solidFill>
          </a:ln>
          <a:effectLst/>
        </c:spPr>
      </c:pivotFmt>
      <c:pivotFmt>
        <c:idx val="14"/>
        <c:marker>
          <c:symbol val="none"/>
        </c:marker>
        <c:dLbl>
          <c:idx val="0"/>
          <c:spPr>
            <a:noFill/>
            <a:ln w="25400">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1"/>
          <c:showSerName val="0"/>
          <c:showPercent val="1"/>
          <c:showBubbleSize val="0"/>
          <c:extLst>
            <c:ext xmlns:c15="http://schemas.microsoft.com/office/drawing/2012/chart" uri="{CE6537A1-D6FC-4f65-9D91-7224C49458BB}"/>
          </c:extLst>
        </c:dLbl>
      </c:pivotFmt>
      <c:pivotFmt>
        <c:idx val="15"/>
        <c:spPr>
          <a:solidFill>
            <a:schemeClr val="accent1"/>
          </a:solidFill>
          <a:ln w="19050">
            <a:solidFill>
              <a:schemeClr val="lt1"/>
            </a:solidFill>
          </a:ln>
          <a:effectLst/>
        </c:spPr>
      </c:pivotFmt>
      <c:pivotFmt>
        <c:idx val="16"/>
        <c:spPr>
          <a:solidFill>
            <a:schemeClr val="accent2"/>
          </a:solidFill>
          <a:ln w="19050">
            <a:solidFill>
              <a:schemeClr val="lt1"/>
            </a:solidFill>
          </a:ln>
          <a:effectLst/>
        </c:spPr>
      </c:pivotFmt>
      <c:pivotFmt>
        <c:idx val="17"/>
        <c:spPr>
          <a:solidFill>
            <a:schemeClr val="accent3"/>
          </a:solidFill>
          <a:ln w="19050">
            <a:solidFill>
              <a:schemeClr val="lt1"/>
            </a:solidFill>
          </a:ln>
          <a:effectLst/>
        </c:spPr>
      </c:pivotFmt>
      <c:pivotFmt>
        <c:idx val="18"/>
        <c:spPr>
          <a:solidFill>
            <a:schemeClr val="accent5"/>
          </a:solidFill>
          <a:ln w="19050">
            <a:solidFill>
              <a:schemeClr val="lt1"/>
            </a:solidFill>
          </a:ln>
          <a:effectLst/>
        </c:spPr>
      </c:pivotFmt>
      <c:pivotFmt>
        <c:idx val="19"/>
        <c:spPr>
          <a:solidFill>
            <a:schemeClr val="accent1">
              <a:lumMod val="60000"/>
            </a:schemeClr>
          </a:solidFill>
          <a:ln w="19050">
            <a:solidFill>
              <a:schemeClr val="lt1"/>
            </a:solidFill>
          </a:ln>
          <a:effectLst/>
        </c:spPr>
      </c:pivotFmt>
      <c:pivotFmt>
        <c:idx val="20"/>
        <c:spPr>
          <a:solidFill>
            <a:schemeClr val="accent2">
              <a:lumMod val="60000"/>
            </a:schemeClr>
          </a:solidFill>
          <a:ln w="19050">
            <a:solidFill>
              <a:schemeClr val="lt1"/>
            </a:solidFill>
          </a:ln>
          <a:effectLst/>
        </c:spPr>
      </c:pivotFmt>
    </c:pivotFmts>
    <c:view3D>
      <c:rotX val="30"/>
      <c:rotY val="22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013612457251556"/>
          <c:y val="8.6038983802231253E-2"/>
          <c:w val="0.70353677379645274"/>
          <c:h val="0.78978859414757585"/>
        </c:manualLayout>
      </c:layout>
      <c:pie3DChart>
        <c:varyColors val="1"/>
        <c:ser>
          <c:idx val="0"/>
          <c:order val="0"/>
          <c:tx>
            <c:strRef>
              <c:f>Zoektijd!$B$4:$B$5</c:f>
              <c:strCache>
                <c:ptCount val="1"/>
                <c:pt idx="0">
                  <c:v>Totaal</c:v>
                </c:pt>
              </c:strCache>
            </c:strRef>
          </c:tx>
          <c:dPt>
            <c:idx val="0"/>
            <c:bubble3D val="0"/>
            <c:explosion val="19"/>
            <c:spPr>
              <a:solidFill>
                <a:schemeClr val="accent1"/>
              </a:solidFill>
              <a:ln w="25400">
                <a:solidFill>
                  <a:schemeClr val="lt1"/>
                </a:solidFill>
              </a:ln>
              <a:effectLst/>
              <a:sp3d contourW="25400">
                <a:contourClr>
                  <a:schemeClr val="lt1"/>
                </a:contourClr>
              </a:sp3d>
            </c:spPr>
          </c:dPt>
          <c:dPt>
            <c:idx val="1"/>
            <c:bubble3D val="0"/>
            <c:explosion val="36"/>
            <c:spPr>
              <a:solidFill>
                <a:schemeClr val="accent2"/>
              </a:solidFill>
              <a:ln w="25400">
                <a:solidFill>
                  <a:schemeClr val="lt1"/>
                </a:solidFill>
              </a:ln>
              <a:effectLst/>
              <a:sp3d contourW="25400">
                <a:contourClr>
                  <a:schemeClr val="lt1"/>
                </a:contourClr>
              </a:sp3d>
            </c:spPr>
          </c:dPt>
          <c:dPt>
            <c:idx val="2"/>
            <c:bubble3D val="0"/>
            <c:explosion val="38"/>
            <c:spPr>
              <a:solidFill>
                <a:schemeClr val="accent3"/>
              </a:solidFill>
              <a:ln w="25400">
                <a:solidFill>
                  <a:schemeClr val="lt1"/>
                </a:solidFill>
              </a:ln>
              <a:effectLst/>
              <a:sp3d contourW="25400">
                <a:contourClr>
                  <a:schemeClr val="lt1"/>
                </a:contourClr>
              </a:sp3d>
            </c:spPr>
          </c:dPt>
          <c:dPt>
            <c:idx val="3"/>
            <c:bubble3D val="0"/>
            <c:explosion val="41"/>
            <c:spPr>
              <a:solidFill>
                <a:schemeClr val="accent4"/>
              </a:solidFill>
              <a:ln w="25400">
                <a:solidFill>
                  <a:schemeClr val="lt1"/>
                </a:solidFill>
              </a:ln>
              <a:effectLst/>
              <a:sp3d contourW="25400">
                <a:contourClr>
                  <a:schemeClr val="lt1"/>
                </a:contourClr>
              </a:sp3d>
            </c:spPr>
          </c:dPt>
          <c:dPt>
            <c:idx val="4"/>
            <c:bubble3D val="0"/>
            <c:explosion val="40"/>
            <c:spPr>
              <a:solidFill>
                <a:schemeClr val="accent5"/>
              </a:solidFill>
              <a:ln w="25400">
                <a:solidFill>
                  <a:schemeClr val="lt1"/>
                </a:solidFill>
              </a:ln>
              <a:effectLst/>
              <a:sp3d contourW="25400">
                <a:contourClr>
                  <a:schemeClr val="lt1"/>
                </a:contourClr>
              </a:sp3d>
            </c:spPr>
          </c:dPt>
          <c:dPt>
            <c:idx val="5"/>
            <c:bubble3D val="0"/>
            <c:explosion val="41"/>
            <c:spPr>
              <a:solidFill>
                <a:schemeClr val="accent6"/>
              </a:solidFill>
              <a:ln w="25400">
                <a:solidFill>
                  <a:schemeClr val="lt1"/>
                </a:solidFill>
              </a:ln>
              <a:effectLst/>
              <a:sp3d contourW="25400">
                <a:contourClr>
                  <a:schemeClr val="lt1"/>
                </a:contourClr>
              </a:sp3d>
            </c:spPr>
          </c:dPt>
          <c:dPt>
            <c:idx val="6"/>
            <c:bubble3D val="0"/>
            <c:explosion val="41"/>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Lbls>
            <c:dLbl>
              <c:idx val="0"/>
              <c:layout>
                <c:manualLayout>
                  <c:x val="7.7860337618505387E-2"/>
                  <c:y val="0.11788570148084948"/>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n-lt"/>
                        <a:ea typeface="+mn-ea"/>
                        <a:cs typeface="+mn-cs"/>
                      </a:defRPr>
                    </a:pPr>
                    <a:fld id="{57D2D466-75EA-4DC4-BD26-8CF183A2CD5E}" type="CATEGORYNAME">
                      <a:rPr lang="nl-NL" sz="1100" smtClean="0"/>
                      <a:pPr>
                        <a:defRPr sz="1100" b="0" i="0" u="none" strike="noStrike" kern="1200" baseline="0">
                          <a:solidFill>
                            <a:schemeClr val="bg1"/>
                          </a:solidFill>
                          <a:latin typeface="+mn-lt"/>
                          <a:ea typeface="+mn-ea"/>
                          <a:cs typeface="+mn-cs"/>
                        </a:defRPr>
                      </a:pPr>
                      <a:t>[CATEGORIENAAM]</a:t>
                    </a:fld>
                    <a:r>
                      <a:rPr lang="nl-NL" sz="1100" baseline="0" dirty="0" smtClean="0"/>
                      <a:t> </a:t>
                    </a:r>
                    <a:fld id="{48E8BDE8-80DB-474A-8FDB-171A7C5C1E72}" type="PERCENTAGE">
                      <a:rPr lang="nl-NL" sz="1100" baseline="0"/>
                      <a:pPr>
                        <a:defRPr sz="1100" b="0" i="0" u="none" strike="noStrike" kern="1200" baseline="0">
                          <a:solidFill>
                            <a:schemeClr val="bg1"/>
                          </a:solidFill>
                          <a:latin typeface="+mn-lt"/>
                          <a:ea typeface="+mn-ea"/>
                          <a:cs typeface="+mn-cs"/>
                        </a:defRPr>
                      </a:pPr>
                      <a:t>[PERCENTAGE]</a:t>
                    </a:fld>
                    <a:endParaRPr lang="nl-NL" sz="1100" baseline="0" dirty="0" smtClean="0"/>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0.1545549822708055"/>
                      <c:h val="6.4400476538205562E-2"/>
                    </c:manualLayout>
                  </c15:layout>
                  <c15:dlblFieldTable/>
                  <c15:showDataLabelsRange val="0"/>
                </c:ext>
              </c:extLst>
            </c:dLbl>
            <c:dLbl>
              <c:idx val="1"/>
              <c:layout>
                <c:manualLayout>
                  <c:x val="-8.34181070458105E-2"/>
                  <c:y val="-0.11191286189344657"/>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nl-NL"/>
                </a:p>
              </c:txPr>
              <c:showLegendKey val="0"/>
              <c:showVal val="0"/>
              <c:showCatName val="1"/>
              <c:showSerName val="0"/>
              <c:showPercent val="1"/>
              <c:showBubbleSize val="0"/>
              <c:separator>
</c:separator>
              <c:extLst>
                <c:ext xmlns:c15="http://schemas.microsoft.com/office/drawing/2012/chart" uri="{CE6537A1-D6FC-4f65-9D91-7224C49458BB}">
                  <c15:layout/>
                </c:ext>
              </c:extLst>
            </c:dLbl>
            <c:dLbl>
              <c:idx val="2"/>
              <c:layout>
                <c:manualLayout>
                  <c:x val="-1.6026077313045305E-2"/>
                  <c:y val="-6.1885114167465748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1.6074837314287521E-2"/>
                  <c:y val="-5.7384939968913917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1.6014999892128172E-2"/>
                  <c:y val="-6.1921517889598029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8.49072220043833E-3"/>
                  <c:y val="-6.1794239690735546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nl-NL"/>
                </a:p>
              </c:txPr>
              <c:showLegendKey val="0"/>
              <c:showVal val="0"/>
              <c:showCatName val="0"/>
              <c:showSerName val="0"/>
              <c:showPercent val="1"/>
              <c:showBubbleSize val="0"/>
              <c:extLst>
                <c:ext xmlns:c15="http://schemas.microsoft.com/office/drawing/2012/chart" uri="{CE6537A1-D6FC-4f65-9D91-7224C49458BB}">
                  <c15:layout>
                    <c:manualLayout>
                      <c:w val="2.9021294866336162E-2"/>
                      <c:h val="3.0154012013767616E-2"/>
                    </c:manualLayout>
                  </c15:layout>
                </c:ext>
              </c:extLst>
            </c:dLbl>
            <c:dLbl>
              <c:idx val="6"/>
              <c:layout>
                <c:manualLayout>
                  <c:x val="1.4940973793337506E-3"/>
                  <c:y val="-6.2650401303846498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7"/>
              <c:layout>
                <c:manualLayout>
                  <c:x val="0.10213391760198309"/>
                  <c:y val="-0.17414057553475726"/>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n-lt"/>
                        <a:ea typeface="+mn-ea"/>
                        <a:cs typeface="+mn-cs"/>
                      </a:defRPr>
                    </a:pPr>
                    <a:fld id="{1AB50C7F-5D34-4DEA-B7C9-6D1D8EE41B52}" type="CATEGORYNAME">
                      <a:rPr lang="nl-NL" sz="1100" smtClean="0"/>
                      <a:pPr>
                        <a:defRPr sz="1100" b="0" i="0" u="none" strike="noStrike" kern="1200" baseline="0">
                          <a:solidFill>
                            <a:schemeClr val="bg1"/>
                          </a:solidFill>
                          <a:latin typeface="+mn-lt"/>
                          <a:ea typeface="+mn-ea"/>
                          <a:cs typeface="+mn-cs"/>
                        </a:defRPr>
                      </a:pPr>
                      <a:t>[CATEGORIENAAM]</a:t>
                    </a:fld>
                    <a:r>
                      <a:rPr lang="nl-NL" sz="1100" baseline="0" dirty="0" smtClean="0"/>
                      <a:t> </a:t>
                    </a:r>
                    <a:fld id="{55D73F80-84FC-4F78-8ACE-9AF4B5C9D8C1}" type="PERCENTAGE">
                      <a:rPr lang="nl-NL" sz="1100" baseline="0"/>
                      <a:pPr>
                        <a:defRPr sz="1100" b="0" i="0" u="none" strike="noStrike" kern="1200" baseline="0">
                          <a:solidFill>
                            <a:schemeClr val="bg1"/>
                          </a:solidFill>
                          <a:latin typeface="+mn-lt"/>
                          <a:ea typeface="+mn-ea"/>
                          <a:cs typeface="+mn-cs"/>
                        </a:defRPr>
                      </a:pPr>
                      <a:t>[PERCENTAGE]</a:t>
                    </a:fld>
                    <a:endParaRPr lang="nl-NL" sz="1100" baseline="0" dirty="0" smtClean="0"/>
                  </a:p>
                </c:rich>
              </c:tx>
              <c:spPr>
                <a:noFill/>
                <a:ln>
                  <a:noFill/>
                </a:ln>
                <a:effectLst/>
              </c:spPr>
              <c:showLegendKey val="0"/>
              <c:showVal val="0"/>
              <c:showCatName val="0"/>
              <c:showSerName val="0"/>
              <c:showPercent val="1"/>
              <c:showBubbleSize val="0"/>
              <c:extLst>
                <c:ext xmlns:c15="http://schemas.microsoft.com/office/drawing/2012/chart" uri="{CE6537A1-D6FC-4f65-9D91-7224C49458BB}">
                  <c15:layout>
                    <c:manualLayout>
                      <c:w val="0.1452232467949732"/>
                      <c:h val="0.1157701733248625"/>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l-N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Zoektijd!$A$6:$A$14</c:f>
              <c:strCache>
                <c:ptCount val="8"/>
                <c:pt idx="0">
                  <c:v>Korter dan 6 maanden</c:v>
                </c:pt>
                <c:pt idx="1">
                  <c:v>6 tot 9 maanden</c:v>
                </c:pt>
                <c:pt idx="2">
                  <c:v>9 tot 12 maanden</c:v>
                </c:pt>
                <c:pt idx="3">
                  <c:v>12 tot 15 maanden</c:v>
                </c:pt>
                <c:pt idx="4">
                  <c:v>15 tot 18 maanden</c:v>
                </c:pt>
                <c:pt idx="5">
                  <c:v>18 tot 21 maanden</c:v>
                </c:pt>
                <c:pt idx="6">
                  <c:v>21 tot 24 maanden</c:v>
                </c:pt>
                <c:pt idx="7">
                  <c:v>24 maanden of langer</c:v>
                </c:pt>
              </c:strCache>
            </c:strRef>
          </c:cat>
          <c:val>
            <c:numRef>
              <c:f>Zoektijd!$B$6:$B$14</c:f>
              <c:numCache>
                <c:formatCode>General</c:formatCode>
                <c:ptCount val="8"/>
                <c:pt idx="0">
                  <c:v>144</c:v>
                </c:pt>
                <c:pt idx="1">
                  <c:v>13</c:v>
                </c:pt>
                <c:pt idx="2">
                  <c:v>7</c:v>
                </c:pt>
                <c:pt idx="3">
                  <c:v>4</c:v>
                </c:pt>
                <c:pt idx="4">
                  <c:v>3</c:v>
                </c:pt>
                <c:pt idx="5">
                  <c:v>2</c:v>
                </c:pt>
                <c:pt idx="6">
                  <c:v>3</c:v>
                </c:pt>
                <c:pt idx="7">
                  <c:v>22</c:v>
                </c:pt>
              </c:numCache>
            </c:numRef>
          </c:val>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2.703084195848415E-2"/>
          <c:y val="0.36645456330094928"/>
          <c:w val="0.20929795176068597"/>
          <c:h val="0.3197104313112998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[Wacht- en zoektijden 2015 en 2016 analyse.xls]Blad5!Draaitabel1</c:name>
    <c:fmtId val="4"/>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16932534995625548"/>
          <c:y val="0.12269992055577152"/>
          <c:w val="0.72511909448818912"/>
          <c:h val="0.776625014790149"/>
        </c:manualLayout>
      </c:layout>
      <c:barChart>
        <c:barDir val="bar"/>
        <c:grouping val="clustered"/>
        <c:varyColors val="0"/>
        <c:ser>
          <c:idx val="0"/>
          <c:order val="0"/>
          <c:tx>
            <c:strRef>
              <c:f>Blad5!$B$4:$B$5</c:f>
              <c:strCache>
                <c:ptCount val="1"/>
                <c:pt idx="0">
                  <c:v>Gemiddelde van inschrijfduur</c:v>
                </c:pt>
              </c:strCache>
            </c:strRef>
          </c:tx>
          <c:spPr>
            <a:solidFill>
              <a:schemeClr val="tx2"/>
            </a:solidFill>
            <a:ln>
              <a:noFill/>
            </a:ln>
            <a:effectLst/>
          </c:spPr>
          <c:invertIfNegative val="0"/>
          <c:dLbls>
            <c:dLbl>
              <c:idx val="5"/>
              <c:layout/>
              <c:tx>
                <c:rich>
                  <a:bodyPr/>
                  <a:lstStyle/>
                  <a:p>
                    <a:fld id="{3B390636-F347-4620-91C3-123C184405DA}" type="VALUE">
                      <a:rPr lang="en-US" smtClean="0"/>
                      <a:pPr/>
                      <a:t>[WAARDE]</a:t>
                    </a:fld>
                    <a:r>
                      <a:rPr lang="en-US" dirty="0" smtClean="0"/>
                      <a:t> </a:t>
                    </a:r>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6"/>
              <c:layout/>
              <c:tx>
                <c:rich>
                  <a:bodyPr/>
                  <a:lstStyle/>
                  <a:p>
                    <a:fld id="{75B95131-3B06-4F7D-B175-757677D2D88B}" type="VALUE">
                      <a:rPr lang="en-US" smtClean="0"/>
                      <a:pPr/>
                      <a:t>[WAARDE]</a:t>
                    </a:fld>
                    <a:endParaRPr lang="nl-NL"/>
                  </a:p>
                </c:rich>
              </c:tx>
              <c:dLblPos val="inBase"/>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Blad5!$A$6:$A$13</c:f>
              <c:strCache>
                <c:ptCount val="7"/>
                <c:pt idx="0">
                  <c:v>23-</c:v>
                </c:pt>
                <c:pt idx="1">
                  <c:v>23 - 30</c:v>
                </c:pt>
                <c:pt idx="2">
                  <c:v>30 - 40</c:v>
                </c:pt>
                <c:pt idx="3">
                  <c:v>40 - 50</c:v>
                </c:pt>
                <c:pt idx="4">
                  <c:v>50 - 60</c:v>
                </c:pt>
                <c:pt idx="5">
                  <c:v>60 - 70</c:v>
                </c:pt>
                <c:pt idx="6">
                  <c:v>70+</c:v>
                </c:pt>
              </c:strCache>
            </c:strRef>
          </c:cat>
          <c:val>
            <c:numRef>
              <c:f>Blad5!$B$6:$B$13</c:f>
              <c:numCache>
                <c:formatCode>0</c:formatCode>
                <c:ptCount val="7"/>
                <c:pt idx="0">
                  <c:v>24.41333333333333</c:v>
                </c:pt>
                <c:pt idx="1">
                  <c:v>31.632439024390241</c:v>
                </c:pt>
                <c:pt idx="2">
                  <c:v>35.78170731707317</c:v>
                </c:pt>
                <c:pt idx="3">
                  <c:v>40.378181818181822</c:v>
                </c:pt>
                <c:pt idx="4">
                  <c:v>31.50105263157894</c:v>
                </c:pt>
                <c:pt idx="5">
                  <c:v>59.494736842105269</c:v>
                </c:pt>
                <c:pt idx="6">
                  <c:v>102.9636</c:v>
                </c:pt>
              </c:numCache>
            </c:numRef>
          </c:val>
        </c:ser>
        <c:ser>
          <c:idx val="1"/>
          <c:order val="1"/>
          <c:tx>
            <c:strRef>
              <c:f>Blad5!$C$4:$C$5</c:f>
              <c:strCache>
                <c:ptCount val="1"/>
                <c:pt idx="0">
                  <c:v>Gemiddelde van zoektijd</c:v>
                </c:pt>
              </c:strCache>
            </c:strRef>
          </c:tx>
          <c:spPr>
            <a:solidFill>
              <a:schemeClr val="accent5"/>
            </a:solidFill>
            <a:ln>
              <a:solidFill>
                <a:schemeClr val="accent5"/>
              </a:solidFill>
            </a:ln>
            <a:effectLst/>
          </c:spPr>
          <c:invertIfNegative val="0"/>
          <c:dLbls>
            <c:dLbl>
              <c:idx val="0"/>
              <c:layout>
                <c:manualLayout>
                  <c:x val="-4.5833333333333309E-2"/>
                  <c:y val="-9.8388568336348958E-17"/>
                </c:manualLayout>
              </c:layout>
              <c:tx>
                <c:rich>
                  <a:bodyPr/>
                  <a:lstStyle/>
                  <a:p>
                    <a:fld id="{12C00CF1-F0F5-430C-931A-E32F381932C7}" type="SERIESNAME">
                      <a:rPr lang="nl-NL"/>
                      <a:pPr/>
                      <a:t>[REEKSNAAM]</a:t>
                    </a:fld>
                    <a:r>
                      <a:rPr lang="nl-NL" baseline="0" dirty="0"/>
                      <a:t> </a:t>
                    </a:r>
                    <a:fld id="{C178FA33-E479-4740-ABF0-44428EEB8EBF}" type="VALUE">
                      <a:rPr lang="nl-NL" baseline="0" smtClean="0"/>
                      <a:pPr/>
                      <a:t>[WAARDE]</a:t>
                    </a:fld>
                    <a:r>
                      <a:rPr lang="nl-NL" baseline="0" dirty="0" smtClean="0"/>
                      <a:t> maanden</a:t>
                    </a: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39548611111111109"/>
                      <c:h val="9.9767160798499011E-2"/>
                    </c:manualLayout>
                  </c15:layout>
                  <c15:dlblFieldTable/>
                  <c15:showDataLabelsRange val="0"/>
                </c:ext>
              </c:extLst>
            </c:dLbl>
            <c:dLbl>
              <c:idx val="1"/>
              <c:layout>
                <c:manualLayout>
                  <c:x val="-4.5833333333333358E-2"/>
                  <c:y val="-8.0500667669579622E-3"/>
                </c:manualLayout>
              </c:layout>
              <c:tx>
                <c:rich>
                  <a:bodyPr/>
                  <a:lstStyle/>
                  <a:p>
                    <a:fld id="{7EF3E718-CFD4-4A39-8944-B273274A4684}" type="SERIESNAME">
                      <a:rPr lang="nl-NL"/>
                      <a:pPr/>
                      <a:t>[REEKSNAAM]</a:t>
                    </a:fld>
                    <a:r>
                      <a:rPr lang="nl-NL" baseline="0" dirty="0"/>
                      <a:t> </a:t>
                    </a:r>
                    <a:fld id="{8DDBC065-F783-45FC-B754-6CE63EC092D6}" type="VALUE">
                      <a:rPr lang="nl-NL" baseline="0" smtClean="0"/>
                      <a:pPr/>
                      <a:t>[WAARDE]</a:t>
                    </a:fld>
                    <a:r>
                      <a:rPr lang="nl-NL" baseline="0" dirty="0" smtClean="0"/>
                      <a:t> maanden</a:t>
                    </a: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39409722222222221"/>
                      <c:h val="9.9767160798499011E-2"/>
                    </c:manualLayout>
                  </c15:layout>
                  <c15:dlblFieldTable/>
                  <c15:showDataLabelsRange val="0"/>
                </c:ext>
              </c:extLst>
            </c:dLbl>
            <c:dLbl>
              <c:idx val="2"/>
              <c:layout>
                <c:manualLayout>
                  <c:x val="-3.8888888888888917E-2"/>
                  <c:y val="-2.6833555889859873E-3"/>
                </c:manualLayout>
              </c:layout>
              <c:tx>
                <c:rich>
                  <a:bodyPr/>
                  <a:lstStyle/>
                  <a:p>
                    <a:fld id="{CE832424-0AB2-4F69-81CB-ECE138A772EA}" type="SERIESNAME">
                      <a:rPr lang="nl-NL"/>
                      <a:pPr/>
                      <a:t>[REEKSNAAM]</a:t>
                    </a:fld>
                    <a:r>
                      <a:rPr lang="nl-NL" baseline="0" dirty="0"/>
                      <a:t> </a:t>
                    </a:r>
                    <a:fld id="{BE2E4293-9D7E-4D9F-9DEA-954888B0F3CB}" type="VALUE">
                      <a:rPr lang="nl-NL" baseline="0" smtClean="0"/>
                      <a:pPr/>
                      <a:t>[WAARDE]</a:t>
                    </a:fld>
                    <a:r>
                      <a:rPr lang="nl-NL" baseline="0" dirty="0" smtClean="0"/>
                      <a:t> maanden</a:t>
                    </a: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36909722222222224"/>
                      <c:h val="9.9767160798499011E-2"/>
                    </c:manualLayout>
                  </c15:layout>
                  <c15:dlblFieldTable/>
                  <c15:showDataLabelsRange val="0"/>
                </c:ext>
              </c:extLst>
            </c:dLbl>
            <c:dLbl>
              <c:idx val="3"/>
              <c:layout/>
              <c:tx>
                <c:rich>
                  <a:bodyPr/>
                  <a:lstStyle/>
                  <a:p>
                    <a:fld id="{8430A0FF-898D-419B-B872-C8CF49FEE4FC}" type="SERIESNAME">
                      <a:rPr lang="nl-NL"/>
                      <a:pPr/>
                      <a:t>[REEKSNAAM]</a:t>
                    </a:fld>
                    <a:r>
                      <a:rPr lang="nl-NL" baseline="0" dirty="0"/>
                      <a:t> </a:t>
                    </a:r>
                    <a:fld id="{C1C7FFA0-9A9F-4794-933C-B0928B1EE543}" type="VALUE">
                      <a:rPr lang="nl-NL" baseline="0" smtClean="0"/>
                      <a:pPr/>
                      <a:t>[WAARDE]</a:t>
                    </a:fld>
                    <a:r>
                      <a:rPr lang="nl-NL" baseline="0" dirty="0" smtClean="0"/>
                      <a:t> maanden</a:t>
                    </a: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31493055555555555"/>
                      <c:h val="9.9767160798499011E-2"/>
                    </c:manualLayout>
                  </c15:layout>
                  <c15:dlblFieldTable/>
                  <c15:showDataLabelsRange val="0"/>
                </c:ext>
              </c:extLst>
            </c:dLbl>
            <c:dLbl>
              <c:idx val="4"/>
              <c:layout>
                <c:manualLayout>
                  <c:x val="-4.1666666666666664E-2"/>
                  <c:y val="-5.3667111779719745E-3"/>
                </c:manualLayout>
              </c:layout>
              <c:tx>
                <c:rich>
                  <a:bodyPr/>
                  <a:lstStyle/>
                  <a:p>
                    <a:fld id="{35B41AB4-4AF0-4E24-BACA-A26A6FD87A45}" type="SERIESNAME">
                      <a:rPr lang="nl-NL"/>
                      <a:pPr/>
                      <a:t>[REEKSNAAM]</a:t>
                    </a:fld>
                    <a:r>
                      <a:rPr lang="nl-NL" baseline="0" dirty="0"/>
                      <a:t> </a:t>
                    </a:r>
                    <a:fld id="{13946EEC-D5C6-44B6-8B96-D88DC461DBB4}" type="VALUE">
                      <a:rPr lang="nl-NL" baseline="0" smtClean="0"/>
                      <a:pPr/>
                      <a:t>[WAARDE]</a:t>
                    </a:fld>
                    <a:r>
                      <a:rPr lang="nl-NL" baseline="0" dirty="0" smtClean="0"/>
                      <a:t> maanden</a:t>
                    </a: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37465277777777778"/>
                      <c:h val="9.9767160798499011E-2"/>
                    </c:manualLayout>
                  </c15:layout>
                  <c15:dlblFieldTable/>
                  <c15:showDataLabelsRange val="0"/>
                </c:ext>
              </c:extLst>
            </c:dLbl>
            <c:dLbl>
              <c:idx val="5"/>
              <c:layout/>
              <c:tx>
                <c:rich>
                  <a:bodyPr/>
                  <a:lstStyle/>
                  <a:p>
                    <a:fld id="{6E146EB6-0FEB-47AA-B130-F82CC74338D2}" type="SERIESNAME">
                      <a:rPr lang="nl-NL"/>
                      <a:pPr/>
                      <a:t>[REEKSNAAM]</a:t>
                    </a:fld>
                    <a:r>
                      <a:rPr lang="nl-NL" baseline="0" dirty="0"/>
                      <a:t> </a:t>
                    </a:r>
                    <a:fld id="{9B9103CB-2C04-47C8-9E6A-17C3F0453823}" type="VALUE">
                      <a:rPr lang="nl-NL" baseline="0" smtClean="0"/>
                      <a:pPr/>
                      <a:t>[WAARDE]</a:t>
                    </a:fld>
                    <a:r>
                      <a:rPr lang="nl-NL" baseline="0" dirty="0" smtClean="0"/>
                      <a:t> maanden</a:t>
                    </a:r>
                  </a:p>
                </c:rich>
              </c:tx>
              <c:showLegendKey val="0"/>
              <c:showVal val="1"/>
              <c:showCatName val="0"/>
              <c:showSerName val="1"/>
              <c:showPercent val="0"/>
              <c:showBubbleSize val="0"/>
              <c:separator> </c:separator>
              <c:extLst>
                <c:ext xmlns:c15="http://schemas.microsoft.com/office/drawing/2012/chart" uri="{CE6537A1-D6FC-4f65-9D91-7224C49458BB}">
                  <c15:layout>
                    <c:manualLayout>
                      <c:w val="0.296875"/>
                      <c:h val="9.9767160798499011E-2"/>
                    </c:manualLayout>
                  </c15:layout>
                  <c15:dlblFieldTable/>
                  <c15:showDataLabelsRange val="0"/>
                </c:ext>
              </c:extLst>
            </c:dLbl>
            <c:dLbl>
              <c:idx val="6"/>
              <c:layout>
                <c:manualLayout>
                  <c:x val="-4.4444444444444446E-2"/>
                  <c:y val="-4.0250333834790054E-3"/>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accent5"/>
                        </a:solidFill>
                        <a:latin typeface="+mn-lt"/>
                        <a:ea typeface="+mn-ea"/>
                        <a:cs typeface="+mn-cs"/>
                      </a:defRPr>
                    </a:pPr>
                    <a:fld id="{9B610C37-7C8F-4A1A-8087-2790801FDF5E}" type="SERIESNAME">
                      <a:rPr lang="nl-NL" dirty="0">
                        <a:solidFill>
                          <a:schemeClr val="accent5"/>
                        </a:solidFill>
                      </a:rPr>
                      <a:pPr>
                        <a:defRPr sz="1400" b="0" i="0" u="none" strike="noStrike" kern="1200" baseline="0">
                          <a:solidFill>
                            <a:schemeClr val="accent5"/>
                          </a:solidFill>
                          <a:latin typeface="+mn-lt"/>
                          <a:ea typeface="+mn-ea"/>
                          <a:cs typeface="+mn-cs"/>
                        </a:defRPr>
                      </a:pPr>
                      <a:t>[REEKSNAAM]</a:t>
                    </a:fld>
                    <a:r>
                      <a:rPr lang="nl-NL" baseline="0" dirty="0">
                        <a:solidFill>
                          <a:schemeClr val="accent5"/>
                        </a:solidFill>
                      </a:rPr>
                      <a:t> </a:t>
                    </a:r>
                    <a:fld id="{5C9FA328-B815-45BF-8C8E-0ACBEBAD9792}" type="VALUE">
                      <a:rPr lang="nl-NL" baseline="0" smtClean="0">
                        <a:solidFill>
                          <a:schemeClr val="accent5"/>
                        </a:solidFill>
                      </a:rPr>
                      <a:pPr>
                        <a:defRPr sz="1400" b="0" i="0" u="none" strike="noStrike" kern="1200" baseline="0">
                          <a:solidFill>
                            <a:schemeClr val="accent5"/>
                          </a:solidFill>
                          <a:latin typeface="+mn-lt"/>
                          <a:ea typeface="+mn-ea"/>
                          <a:cs typeface="+mn-cs"/>
                        </a:defRPr>
                      </a:pPr>
                      <a:t>[WAARDE]</a:t>
                    </a:fld>
                    <a:r>
                      <a:rPr lang="nl-NL" baseline="0" dirty="0" smtClean="0">
                        <a:solidFill>
                          <a:schemeClr val="accent5"/>
                        </a:solidFill>
                      </a:rPr>
                      <a:t> maanden</a:t>
                    </a:r>
                  </a:p>
                </c:rich>
              </c:tx>
              <c:spPr>
                <a:noFill/>
                <a:ln>
                  <a:noFill/>
                </a:ln>
                <a:effectLst/>
              </c:spPr>
              <c:showLegendKey val="0"/>
              <c:showVal val="1"/>
              <c:showCatName val="0"/>
              <c:showSerName val="1"/>
              <c:showPercent val="0"/>
              <c:showBubbleSize val="0"/>
              <c:separator> </c:separator>
              <c:extLst>
                <c:ext xmlns:c15="http://schemas.microsoft.com/office/drawing/2012/chart" uri="{CE6537A1-D6FC-4f65-9D91-7224C49458BB}">
                  <c15:layout>
                    <c:manualLayout>
                      <c:w val="0.38715277777777779"/>
                      <c:h val="6.4883538141681171E-2"/>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5"/>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Blad5!$A$6:$A$13</c:f>
              <c:strCache>
                <c:ptCount val="7"/>
                <c:pt idx="0">
                  <c:v>23-</c:v>
                </c:pt>
                <c:pt idx="1">
                  <c:v>23 - 30</c:v>
                </c:pt>
                <c:pt idx="2">
                  <c:v>30 - 40</c:v>
                </c:pt>
                <c:pt idx="3">
                  <c:v>40 - 50</c:v>
                </c:pt>
                <c:pt idx="4">
                  <c:v>50 - 60</c:v>
                </c:pt>
                <c:pt idx="5">
                  <c:v>60 - 70</c:v>
                </c:pt>
                <c:pt idx="6">
                  <c:v>70+</c:v>
                </c:pt>
              </c:strCache>
            </c:strRef>
          </c:cat>
          <c:val>
            <c:numRef>
              <c:f>Blad5!$C$6:$C$13</c:f>
              <c:numCache>
                <c:formatCode>0</c:formatCode>
                <c:ptCount val="7"/>
                <c:pt idx="0">
                  <c:v>13.269999999999998</c:v>
                </c:pt>
                <c:pt idx="1">
                  <c:v>6.7946341463414601</c:v>
                </c:pt>
                <c:pt idx="2">
                  <c:v>8.3553658536585402</c:v>
                </c:pt>
                <c:pt idx="3">
                  <c:v>13.44363636363636</c:v>
                </c:pt>
                <c:pt idx="4">
                  <c:v>8.8184210526315763</c:v>
                </c:pt>
                <c:pt idx="5">
                  <c:v>2.2073684210526312</c:v>
                </c:pt>
                <c:pt idx="6">
                  <c:v>4.0327999999999991</c:v>
                </c:pt>
              </c:numCache>
            </c:numRef>
          </c:val>
        </c:ser>
        <c:dLbls>
          <c:showLegendKey val="0"/>
          <c:showVal val="1"/>
          <c:showCatName val="0"/>
          <c:showSerName val="0"/>
          <c:showPercent val="0"/>
          <c:showBubbleSize val="0"/>
        </c:dLbls>
        <c:gapWidth val="25"/>
        <c:overlap val="-8"/>
        <c:axId val="189715200"/>
        <c:axId val="189716736"/>
      </c:barChart>
      <c:catAx>
        <c:axId val="189715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89716736"/>
        <c:crosses val="autoZero"/>
        <c:auto val="1"/>
        <c:lblAlgn val="ctr"/>
        <c:lblOffset val="100"/>
        <c:noMultiLvlLbl val="0"/>
      </c:catAx>
      <c:valAx>
        <c:axId val="189716736"/>
        <c:scaling>
          <c:orientation val="minMax"/>
        </c:scaling>
        <c:delete val="1"/>
        <c:axPos val="b"/>
        <c:numFmt formatCode="0" sourceLinked="1"/>
        <c:majorTickMark val="none"/>
        <c:minorTickMark val="none"/>
        <c:tickLblPos val="nextTo"/>
        <c:crossAx val="189715200"/>
        <c:crosses val="autoZero"/>
        <c:crossBetween val="between"/>
      </c:valAx>
      <c:spPr>
        <a:noFill/>
        <a:ln>
          <a:noFill/>
        </a:ln>
        <a:effectLst/>
      </c:spPr>
    </c:plotArea>
    <c:legend>
      <c:legendPos val="t"/>
      <c:layout>
        <c:manualLayout>
          <c:xMode val="edge"/>
          <c:yMode val="edge"/>
          <c:x val="0.16717421259842519"/>
          <c:y val="0.92723119960784972"/>
          <c:w val="0.50870713035870518"/>
          <c:h val="6.863886816808714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solidFill>
      <a:schemeClr val="bg1"/>
    </a:solidFill>
    <a:ln>
      <a:noFill/>
    </a:ln>
    <a:effectLst/>
  </c:spPr>
  <c:txPr>
    <a:bodyPr/>
    <a:lstStyle/>
    <a:p>
      <a:pPr>
        <a:defRPr/>
      </a:pPr>
      <a:endParaRPr lang="nl-NL"/>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[Wacht- en zoektijden 2015 en 2016 analyse.xls]Blad6!Draaitabel2</c:name>
    <c:fmtId val="5"/>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37361078302712158"/>
          <c:y val="0.25164520727011419"/>
          <c:w val="0.49583366141732282"/>
          <c:h val="0.73709717832770349"/>
        </c:manualLayout>
      </c:layout>
      <c:barChart>
        <c:barDir val="bar"/>
        <c:grouping val="clustered"/>
        <c:varyColors val="0"/>
        <c:ser>
          <c:idx val="0"/>
          <c:order val="0"/>
          <c:tx>
            <c:strRef>
              <c:f>Blad6!$B$4:$B$5</c:f>
              <c:strCache>
                <c:ptCount val="1"/>
                <c:pt idx="0">
                  <c:v>Totaal</c:v>
                </c:pt>
              </c:strCache>
            </c:strRef>
          </c:tx>
          <c:spPr>
            <a:solidFill>
              <a:schemeClr val="tx2"/>
            </a:solidFill>
            <a:ln>
              <a:noFill/>
            </a:ln>
            <a:effectLst/>
          </c:spPr>
          <c:invertIfNegative val="0"/>
          <c:dLbls>
            <c:dLbl>
              <c:idx val="0"/>
              <c:layout/>
              <c:tx>
                <c:rich>
                  <a:bodyPr/>
                  <a:lstStyle/>
                  <a:p>
                    <a:fld id="{08AC20E6-B32C-49CD-8450-923B9583C51D}" type="VALUE">
                      <a:rPr lang="en-US" smtClean="0"/>
                      <a:pPr/>
                      <a:t>[WAARDE]</a:t>
                    </a:fld>
                    <a:r>
                      <a:rPr lang="en-US" smtClean="0"/>
                      <a:t> maanden</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tx>
                <c:rich>
                  <a:bodyPr/>
                  <a:lstStyle/>
                  <a:p>
                    <a:fld id="{35441361-2AEC-4806-AFAD-13A163260CDA}" type="VALUE">
                      <a:rPr lang="en-US" smtClean="0"/>
                      <a:pPr/>
                      <a:t>[WAARDE]</a:t>
                    </a:fld>
                    <a:r>
                      <a:rPr lang="en-US" smtClean="0"/>
                      <a:t> maanden</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tx>
                <c:rich>
                  <a:bodyPr/>
                  <a:lstStyle/>
                  <a:p>
                    <a:fld id="{51BF9AF7-3B4C-47AB-95AF-C2C47AFE88A8}" type="VALUE">
                      <a:rPr lang="en-US" smtClean="0"/>
                      <a:pPr/>
                      <a:t>[WAARDE]</a:t>
                    </a:fld>
                    <a:r>
                      <a:rPr lang="en-US" smtClean="0"/>
                      <a:t> maanden</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D254735F-7B5E-4C39-9F1C-6E13290674B6}" type="VALUE">
                      <a:rPr lang="en-US" smtClean="0"/>
                      <a:pPr/>
                      <a:t>[WAARDE]</a:t>
                    </a:fld>
                    <a:r>
                      <a:rPr lang="en-US" smtClean="0"/>
                      <a:t> maanden</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
              <c:layout/>
              <c:tx>
                <c:rich>
                  <a:bodyPr/>
                  <a:lstStyle/>
                  <a:p>
                    <a:fld id="{15459DD9-263A-466A-B22E-C9525C23216E}" type="VALUE">
                      <a:rPr lang="en-US" smtClean="0"/>
                      <a:pPr/>
                      <a:t>[WAARDE]</a:t>
                    </a:fld>
                    <a:r>
                      <a:rPr lang="en-US" smtClean="0"/>
                      <a:t> maanden</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7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Blad6!$A$6:$A$11</c:f>
              <c:strCache>
                <c:ptCount val="5"/>
                <c:pt idx="0">
                  <c:v>gestapeld, begane grond</c:v>
                </c:pt>
                <c:pt idx="1">
                  <c:v>gestapeld, met lift</c:v>
                </c:pt>
                <c:pt idx="2">
                  <c:v>gestapeld, zonder lift</c:v>
                </c:pt>
                <c:pt idx="3">
                  <c:v>grondgebonden, gelijkvloers</c:v>
                </c:pt>
                <c:pt idx="4">
                  <c:v>grondgebonden, niet gelijkvloers</c:v>
                </c:pt>
              </c:strCache>
            </c:strRef>
          </c:cat>
          <c:val>
            <c:numRef>
              <c:f>Blad6!$B$6:$B$11</c:f>
              <c:numCache>
                <c:formatCode>0</c:formatCode>
                <c:ptCount val="5"/>
                <c:pt idx="0">
                  <c:v>5.1056521739130423</c:v>
                </c:pt>
                <c:pt idx="1">
                  <c:v>3.2216666666666667</c:v>
                </c:pt>
                <c:pt idx="2">
                  <c:v>6.1165000000000003</c:v>
                </c:pt>
                <c:pt idx="3">
                  <c:v>4.3770967741935518</c:v>
                </c:pt>
                <c:pt idx="4">
                  <c:v>10.411704545454548</c:v>
                </c:pt>
              </c:numCache>
            </c:numRef>
          </c:val>
        </c:ser>
        <c:dLbls>
          <c:showLegendKey val="0"/>
          <c:showVal val="1"/>
          <c:showCatName val="0"/>
          <c:showSerName val="0"/>
          <c:showPercent val="0"/>
          <c:showBubbleSize val="0"/>
        </c:dLbls>
        <c:gapWidth val="150"/>
        <c:overlap val="-25"/>
        <c:axId val="189783424"/>
        <c:axId val="189781888"/>
      </c:barChart>
      <c:catAx>
        <c:axId val="189783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700" b="0" i="0" u="none" strike="noStrike" kern="1200" baseline="0">
                <a:solidFill>
                  <a:schemeClr val="tx1">
                    <a:lumMod val="65000"/>
                    <a:lumOff val="35000"/>
                  </a:schemeClr>
                </a:solidFill>
                <a:latin typeface="+mn-lt"/>
                <a:ea typeface="+mn-ea"/>
                <a:cs typeface="+mn-cs"/>
              </a:defRPr>
            </a:pPr>
            <a:endParaRPr lang="nl-NL"/>
          </a:p>
        </c:txPr>
        <c:crossAx val="189781888"/>
        <c:crosses val="autoZero"/>
        <c:auto val="1"/>
        <c:lblAlgn val="ctr"/>
        <c:lblOffset val="100"/>
        <c:noMultiLvlLbl val="0"/>
      </c:catAx>
      <c:valAx>
        <c:axId val="189781888"/>
        <c:scaling>
          <c:orientation val="minMax"/>
        </c:scaling>
        <c:delete val="1"/>
        <c:axPos val="b"/>
        <c:numFmt formatCode="0" sourceLinked="1"/>
        <c:majorTickMark val="none"/>
        <c:minorTickMark val="none"/>
        <c:tickLblPos val="nextTo"/>
        <c:crossAx val="18978342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nl-NL"/>
    </a:p>
  </c:txPr>
  <c:externalData r:id="rId1">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4" y="4"/>
            <a:ext cx="2949099" cy="496967"/>
          </a:xfrm>
          <a:prstGeom prst="rect">
            <a:avLst/>
          </a:prstGeom>
        </p:spPr>
        <p:txBody>
          <a:bodyPr vert="horz" lIns="92518" tIns="46257" rIns="92518" bIns="46257" rtlCol="0"/>
          <a:lstStyle>
            <a:lvl1pPr algn="l">
              <a:defRPr sz="1200"/>
            </a:lvl1pPr>
          </a:lstStyle>
          <a:p>
            <a:endParaRPr lang="nl-NL"/>
          </a:p>
        </p:txBody>
      </p:sp>
      <p:sp>
        <p:nvSpPr>
          <p:cNvPr id="3" name="Tijdelijke aanduiding voor datum 2"/>
          <p:cNvSpPr>
            <a:spLocks noGrp="1"/>
          </p:cNvSpPr>
          <p:nvPr>
            <p:ph type="dt" sz="quarter" idx="1"/>
          </p:nvPr>
        </p:nvSpPr>
        <p:spPr>
          <a:xfrm>
            <a:off x="3854943" y="4"/>
            <a:ext cx="2949099" cy="496967"/>
          </a:xfrm>
          <a:prstGeom prst="rect">
            <a:avLst/>
          </a:prstGeom>
        </p:spPr>
        <p:txBody>
          <a:bodyPr vert="horz" lIns="92518" tIns="46257" rIns="92518" bIns="46257" rtlCol="0"/>
          <a:lstStyle>
            <a:lvl1pPr algn="r">
              <a:defRPr sz="1200"/>
            </a:lvl1pPr>
          </a:lstStyle>
          <a:p>
            <a:fld id="{EEDA6634-32BD-400F-9EE5-7BCEF6482267}" type="datetimeFigureOut">
              <a:rPr lang="nl-NL" smtClean="0"/>
              <a:t>16-10-2017</a:t>
            </a:fld>
            <a:endParaRPr lang="nl-NL"/>
          </a:p>
        </p:txBody>
      </p:sp>
      <p:sp>
        <p:nvSpPr>
          <p:cNvPr id="4" name="Tijdelijke aanduiding voor voettekst 3"/>
          <p:cNvSpPr>
            <a:spLocks noGrp="1"/>
          </p:cNvSpPr>
          <p:nvPr>
            <p:ph type="ftr" sz="quarter" idx="2"/>
          </p:nvPr>
        </p:nvSpPr>
        <p:spPr>
          <a:xfrm>
            <a:off x="4" y="9440648"/>
            <a:ext cx="2949099" cy="496967"/>
          </a:xfrm>
          <a:prstGeom prst="rect">
            <a:avLst/>
          </a:prstGeom>
        </p:spPr>
        <p:txBody>
          <a:bodyPr vert="horz" lIns="92518" tIns="46257" rIns="92518" bIns="46257"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43" y="9440648"/>
            <a:ext cx="2949099" cy="496967"/>
          </a:xfrm>
          <a:prstGeom prst="rect">
            <a:avLst/>
          </a:prstGeom>
        </p:spPr>
        <p:txBody>
          <a:bodyPr vert="horz" lIns="92518" tIns="46257" rIns="92518" bIns="46257" rtlCol="0" anchor="b"/>
          <a:lstStyle>
            <a:lvl1pPr algn="r">
              <a:defRPr sz="1200"/>
            </a:lvl1pPr>
          </a:lstStyle>
          <a:p>
            <a:fld id="{C7AE4279-FE8A-4A2D-8B6E-C2C4CBE0C902}" type="slidenum">
              <a:rPr lang="nl-NL" smtClean="0"/>
              <a:t>‹nr.›</a:t>
            </a:fld>
            <a:endParaRPr lang="nl-NL"/>
          </a:p>
        </p:txBody>
      </p:sp>
    </p:spTree>
    <p:extLst>
      <p:ext uri="{BB962C8B-B14F-4D97-AF65-F5344CB8AC3E}">
        <p14:creationId xmlns:p14="http://schemas.microsoft.com/office/powerpoint/2010/main" val="2349422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3"/>
            <a:ext cx="2949787" cy="498395"/>
          </a:xfrm>
          <a:prstGeom prst="rect">
            <a:avLst/>
          </a:prstGeom>
        </p:spPr>
        <p:txBody>
          <a:bodyPr vert="horz" lIns="91390" tIns="45694" rIns="91390" bIns="45694" rtlCol="0"/>
          <a:lstStyle>
            <a:lvl1pPr algn="l">
              <a:defRPr sz="1200"/>
            </a:lvl1pPr>
          </a:lstStyle>
          <a:p>
            <a:endParaRPr lang="nl-NL"/>
          </a:p>
        </p:txBody>
      </p:sp>
      <p:sp>
        <p:nvSpPr>
          <p:cNvPr id="3" name="Tijdelijke aanduiding voor datum 2"/>
          <p:cNvSpPr>
            <a:spLocks noGrp="1"/>
          </p:cNvSpPr>
          <p:nvPr>
            <p:ph type="dt" idx="1"/>
          </p:nvPr>
        </p:nvSpPr>
        <p:spPr>
          <a:xfrm>
            <a:off x="3854240" y="3"/>
            <a:ext cx="2949786" cy="498395"/>
          </a:xfrm>
          <a:prstGeom prst="rect">
            <a:avLst/>
          </a:prstGeom>
        </p:spPr>
        <p:txBody>
          <a:bodyPr vert="horz" lIns="91390" tIns="45694" rIns="91390" bIns="45694" rtlCol="0"/>
          <a:lstStyle>
            <a:lvl1pPr algn="r">
              <a:defRPr sz="1200"/>
            </a:lvl1pPr>
          </a:lstStyle>
          <a:p>
            <a:fld id="{223A57C1-898A-4635-80C2-C5E723D8557E}" type="datetimeFigureOut">
              <a:rPr lang="nl-NL" smtClean="0"/>
              <a:t>16-10-2017</a:t>
            </a:fld>
            <a:endParaRPr lang="nl-NL"/>
          </a:p>
        </p:txBody>
      </p:sp>
      <p:sp>
        <p:nvSpPr>
          <p:cNvPr id="4" name="Tijdelijke aanduiding voor dia-afbeelding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390" tIns="45694" rIns="91390" bIns="45694" rtlCol="0" anchor="ctr"/>
          <a:lstStyle/>
          <a:p>
            <a:endParaRPr lang="nl-NL"/>
          </a:p>
        </p:txBody>
      </p:sp>
      <p:sp>
        <p:nvSpPr>
          <p:cNvPr id="5" name="Tijdelijke aanduiding voor notities 4"/>
          <p:cNvSpPr>
            <a:spLocks noGrp="1"/>
          </p:cNvSpPr>
          <p:nvPr>
            <p:ph type="body" sz="quarter" idx="3"/>
          </p:nvPr>
        </p:nvSpPr>
        <p:spPr>
          <a:xfrm>
            <a:off x="680721" y="4783961"/>
            <a:ext cx="5444172" cy="3912563"/>
          </a:xfrm>
          <a:prstGeom prst="rect">
            <a:avLst/>
          </a:prstGeom>
        </p:spPr>
        <p:txBody>
          <a:bodyPr vert="horz" lIns="91390" tIns="45694" rIns="91390" bIns="45694"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2" y="9440944"/>
            <a:ext cx="2949787" cy="498395"/>
          </a:xfrm>
          <a:prstGeom prst="rect">
            <a:avLst/>
          </a:prstGeom>
        </p:spPr>
        <p:txBody>
          <a:bodyPr vert="horz" lIns="91390" tIns="45694" rIns="91390" bIns="45694"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240" y="9440944"/>
            <a:ext cx="2949786" cy="498395"/>
          </a:xfrm>
          <a:prstGeom prst="rect">
            <a:avLst/>
          </a:prstGeom>
        </p:spPr>
        <p:txBody>
          <a:bodyPr vert="horz" lIns="91390" tIns="45694" rIns="91390" bIns="45694" rtlCol="0" anchor="b"/>
          <a:lstStyle>
            <a:lvl1pPr algn="r">
              <a:defRPr sz="1200"/>
            </a:lvl1pPr>
          </a:lstStyle>
          <a:p>
            <a:fld id="{B9DAE47B-455F-45A4-80A3-184EE239F6C0}" type="slidenum">
              <a:rPr lang="nl-NL" smtClean="0"/>
              <a:t>‹nr.›</a:t>
            </a:fld>
            <a:endParaRPr lang="nl-NL"/>
          </a:p>
        </p:txBody>
      </p:sp>
    </p:spTree>
    <p:extLst>
      <p:ext uri="{BB962C8B-B14F-4D97-AF65-F5344CB8AC3E}">
        <p14:creationId xmlns:p14="http://schemas.microsoft.com/office/powerpoint/2010/main" val="68344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9DAE47B-455F-45A4-80A3-184EE239F6C0}" type="slidenum">
              <a:rPr lang="nl-NL" smtClean="0"/>
              <a:t>1</a:t>
            </a:fld>
            <a:endParaRPr lang="nl-NL"/>
          </a:p>
        </p:txBody>
      </p:sp>
    </p:spTree>
    <p:extLst>
      <p:ext uri="{BB962C8B-B14F-4D97-AF65-F5344CB8AC3E}">
        <p14:creationId xmlns:p14="http://schemas.microsoft.com/office/powerpoint/2010/main" val="151530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9DAE47B-455F-45A4-80A3-184EE239F6C0}" type="slidenum">
              <a:rPr lang="nl-NL" smtClean="0"/>
              <a:t>2</a:t>
            </a:fld>
            <a:endParaRPr lang="nl-NL"/>
          </a:p>
        </p:txBody>
      </p:sp>
    </p:spTree>
    <p:extLst>
      <p:ext uri="{BB962C8B-B14F-4D97-AF65-F5344CB8AC3E}">
        <p14:creationId xmlns:p14="http://schemas.microsoft.com/office/powerpoint/2010/main" val="2980792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09">
              <a:defRPr/>
            </a:pPr>
            <a:r>
              <a:rPr lang="nl-NL" dirty="0">
                <a:solidFill>
                  <a:srgbClr val="080808"/>
                </a:solidFill>
                <a:latin typeface="Tahoma" panose="020B0604030504040204" pitchFamily="34" charset="0"/>
                <a:ea typeface="Tahoma" panose="020B0604030504040204" pitchFamily="34" charset="0"/>
                <a:cs typeface="Tahoma" panose="020B0604030504040204" pitchFamily="34" charset="0"/>
              </a:rPr>
              <a:t>De acceptatiegraad was in 2016 59%</a:t>
            </a:r>
          </a:p>
          <a:p>
            <a:endParaRPr lang="nl-NL" dirty="0"/>
          </a:p>
        </p:txBody>
      </p:sp>
      <p:sp>
        <p:nvSpPr>
          <p:cNvPr id="4" name="Tijdelijke aanduiding voor dianummer 3"/>
          <p:cNvSpPr>
            <a:spLocks noGrp="1"/>
          </p:cNvSpPr>
          <p:nvPr>
            <p:ph type="sldNum" sz="quarter" idx="10"/>
          </p:nvPr>
        </p:nvSpPr>
        <p:spPr/>
        <p:txBody>
          <a:bodyPr/>
          <a:lstStyle/>
          <a:p>
            <a:fld id="{B9DAE47B-455F-45A4-80A3-184EE239F6C0}" type="slidenum">
              <a:rPr lang="nl-NL" smtClean="0"/>
              <a:t>3</a:t>
            </a:fld>
            <a:endParaRPr lang="nl-NL"/>
          </a:p>
        </p:txBody>
      </p:sp>
    </p:spTree>
    <p:extLst>
      <p:ext uri="{BB962C8B-B14F-4D97-AF65-F5344CB8AC3E}">
        <p14:creationId xmlns:p14="http://schemas.microsoft.com/office/powerpoint/2010/main" val="421905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09">
              <a:defRPr/>
            </a:pPr>
            <a:r>
              <a:rPr lang="nl-NL" dirty="0">
                <a:solidFill>
                  <a:srgbClr val="080808"/>
                </a:solidFill>
                <a:latin typeface="Tahoma" panose="020B0604030504040204" pitchFamily="34" charset="0"/>
                <a:ea typeface="Tahoma" panose="020B0604030504040204" pitchFamily="34" charset="0"/>
                <a:cs typeface="Tahoma" panose="020B0604030504040204" pitchFamily="34" charset="0"/>
              </a:rPr>
              <a:t>De acceptatiegraad was in 2016 59%</a:t>
            </a:r>
          </a:p>
          <a:p>
            <a:endParaRPr lang="nl-NL" dirty="0"/>
          </a:p>
        </p:txBody>
      </p:sp>
      <p:sp>
        <p:nvSpPr>
          <p:cNvPr id="4" name="Tijdelijke aanduiding voor dianummer 3"/>
          <p:cNvSpPr>
            <a:spLocks noGrp="1"/>
          </p:cNvSpPr>
          <p:nvPr>
            <p:ph type="sldNum" sz="quarter" idx="10"/>
          </p:nvPr>
        </p:nvSpPr>
        <p:spPr/>
        <p:txBody>
          <a:bodyPr/>
          <a:lstStyle/>
          <a:p>
            <a:fld id="{B9DAE47B-455F-45A4-80A3-184EE239F6C0}" type="slidenum">
              <a:rPr lang="nl-NL" smtClean="0"/>
              <a:t>4</a:t>
            </a:fld>
            <a:endParaRPr lang="nl-NL"/>
          </a:p>
        </p:txBody>
      </p:sp>
    </p:spTree>
    <p:extLst>
      <p:ext uri="{BB962C8B-B14F-4D97-AF65-F5344CB8AC3E}">
        <p14:creationId xmlns:p14="http://schemas.microsoft.com/office/powerpoint/2010/main" val="503395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a:t>
            </a:r>
            <a:r>
              <a:rPr lang="nl-NL" baseline="0" dirty="0" smtClean="0"/>
              <a:t> analyse die we voor 2015 in de gemeente Noordenveld handmatig hadden gedaan hebben we in het kader van de prestatieafspraken in ons hele werkgebied verder uitgebreid. Zo kwamen ook de correcties van 10% uitschieters en de weigeringen. </a:t>
            </a:r>
            <a:r>
              <a:rPr lang="nl-NL" dirty="0"/>
              <a:t>De acceptatiegraad was in 2016 59%. De meest gegeven reden voor een weigering is dat de locatie van de woning ‘tegen valt’ (bij ruim 50% van de weigeringen is dat de reden). Ook komt het regelmatig voor dat mensen wél reageren op een vrijkomende woning maar vervolgens níet reageren als zij de woning toegewezen kunnen krijgen (bijna een kwart). Tot slot wordt als reden gegeven dat het moment van de woningaanbieding niet uit komt (zo’n 20%). De huurprijs en onderhoudsstaat van de woning geven de minste reden tot weigering (5%). </a:t>
            </a:r>
          </a:p>
        </p:txBody>
      </p:sp>
      <p:sp>
        <p:nvSpPr>
          <p:cNvPr id="4" name="Tijdelijke aanduiding voor dianummer 3"/>
          <p:cNvSpPr>
            <a:spLocks noGrp="1"/>
          </p:cNvSpPr>
          <p:nvPr>
            <p:ph type="sldNum" sz="quarter" idx="10"/>
          </p:nvPr>
        </p:nvSpPr>
        <p:spPr/>
        <p:txBody>
          <a:bodyPr/>
          <a:lstStyle/>
          <a:p>
            <a:fld id="{B9DAE47B-455F-45A4-80A3-184EE239F6C0}" type="slidenum">
              <a:rPr lang="nl-NL" smtClean="0"/>
              <a:t>9</a:t>
            </a:fld>
            <a:endParaRPr lang="nl-NL"/>
          </a:p>
        </p:txBody>
      </p:sp>
    </p:spTree>
    <p:extLst>
      <p:ext uri="{BB962C8B-B14F-4D97-AF65-F5344CB8AC3E}">
        <p14:creationId xmlns:p14="http://schemas.microsoft.com/office/powerpoint/2010/main" val="897694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a:t>
            </a:r>
            <a:r>
              <a:rPr lang="nl-NL" baseline="0" dirty="0" smtClean="0"/>
              <a:t> deze grafiek zie je duidelijk het verschil tussen inschrijfduur en zoektijd. Met name bij de senioren is het verschil tussen beide groot! Het verschil is het kleinst bij de leeftijdscategorie onder de 23 jaar. De zoektijd is in verhouding ook ‘lang’ bij de leeftijdsgroep 40 tot 50. Bij beide veronderstellen we dat dit veroorzaakt wordt door het meteen bij inschrijving reageren op een woning door deel van deze groep. Met andere woorden; men heeft een woning nodig, schrijft zich in en begint meteen met reageren. De analyse willen we volgend jaar wéér doen (over 2017) en het jaar daarop wéér.  De gemiddelde zoektijd geeft op dit moment geen aanleiding tot actief bijsturen. Als er leeftijdsgroepen of anderszins structureel slechter scoren zoomen we daar op in. Hetzelfde geldt voor de groep die langer dan 2 jaar op zoek is geweest: zat er een lange periode tussen de reacties? Zijn er bepaalde typen huishoudens of woningzoekenden die lang zoeken?</a:t>
            </a:r>
            <a:endParaRPr lang="nl-NL" dirty="0"/>
          </a:p>
        </p:txBody>
      </p:sp>
      <p:sp>
        <p:nvSpPr>
          <p:cNvPr id="4" name="Tijdelijke aanduiding voor dianummer 3"/>
          <p:cNvSpPr>
            <a:spLocks noGrp="1"/>
          </p:cNvSpPr>
          <p:nvPr>
            <p:ph type="sldNum" sz="quarter" idx="10"/>
          </p:nvPr>
        </p:nvSpPr>
        <p:spPr/>
        <p:txBody>
          <a:bodyPr/>
          <a:lstStyle/>
          <a:p>
            <a:fld id="{B9DAE47B-455F-45A4-80A3-184EE239F6C0}" type="slidenum">
              <a:rPr lang="nl-NL" smtClean="0"/>
              <a:t>10</a:t>
            </a:fld>
            <a:endParaRPr lang="nl-NL"/>
          </a:p>
        </p:txBody>
      </p:sp>
    </p:spTree>
    <p:extLst>
      <p:ext uri="{BB962C8B-B14F-4D97-AF65-F5344CB8AC3E}">
        <p14:creationId xmlns:p14="http://schemas.microsoft.com/office/powerpoint/2010/main" val="1484353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9DAE47B-455F-45A4-80A3-184EE239F6C0}" type="slidenum">
              <a:rPr lang="nl-NL" smtClean="0"/>
              <a:t>11</a:t>
            </a:fld>
            <a:endParaRPr lang="nl-NL"/>
          </a:p>
        </p:txBody>
      </p:sp>
    </p:spTree>
    <p:extLst>
      <p:ext uri="{BB962C8B-B14F-4D97-AF65-F5344CB8AC3E}">
        <p14:creationId xmlns:p14="http://schemas.microsoft.com/office/powerpoint/2010/main" val="315561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80%</a:t>
            </a:r>
            <a:r>
              <a:rPr lang="nl-NL" baseline="0" dirty="0" smtClean="0"/>
              <a:t> woningzoekenden huurtoeslag is gerechtigd</a:t>
            </a:r>
            <a:endParaRPr lang="nl-NL" dirty="0"/>
          </a:p>
        </p:txBody>
      </p:sp>
      <p:sp>
        <p:nvSpPr>
          <p:cNvPr id="4" name="Tijdelijke aanduiding voor dianummer 3"/>
          <p:cNvSpPr>
            <a:spLocks noGrp="1"/>
          </p:cNvSpPr>
          <p:nvPr>
            <p:ph type="sldNum" sz="quarter" idx="10"/>
          </p:nvPr>
        </p:nvSpPr>
        <p:spPr/>
        <p:txBody>
          <a:bodyPr/>
          <a:lstStyle/>
          <a:p>
            <a:fld id="{B9DAE47B-455F-45A4-80A3-184EE239F6C0}" type="slidenum">
              <a:rPr lang="nl-NL" smtClean="0"/>
              <a:t>12</a:t>
            </a:fld>
            <a:endParaRPr lang="nl-NL"/>
          </a:p>
        </p:txBody>
      </p:sp>
    </p:spTree>
    <p:extLst>
      <p:ext uri="{BB962C8B-B14F-4D97-AF65-F5344CB8AC3E}">
        <p14:creationId xmlns:p14="http://schemas.microsoft.com/office/powerpoint/2010/main" val="1366603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9DAE47B-455F-45A4-80A3-184EE239F6C0}" type="slidenum">
              <a:rPr lang="nl-NL" smtClean="0"/>
              <a:t>13</a:t>
            </a:fld>
            <a:endParaRPr lang="nl-NL"/>
          </a:p>
        </p:txBody>
      </p:sp>
    </p:spTree>
    <p:extLst>
      <p:ext uri="{BB962C8B-B14F-4D97-AF65-F5344CB8AC3E}">
        <p14:creationId xmlns:p14="http://schemas.microsoft.com/office/powerpoint/2010/main" val="392533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smtClean="0"/>
              <a:t>Klik om de stijl te bewerken</a:t>
            </a:r>
            <a:endParaRPr lang="nl-NL"/>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B16EBC00-E986-4F3F-92EF-768F69CF87FD}" type="datetimeFigureOut">
              <a:rPr lang="nl-NL" smtClean="0"/>
              <a:t>16-10-2017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A5CA054-1C2C-4417-800A-B93B58D432AD}" type="slidenum">
              <a:rPr lang="nl-NL" smtClean="0"/>
              <a:t>‹nr.›</a:t>
            </a:fld>
            <a:endParaRPr lang="nl-NL"/>
          </a:p>
        </p:txBody>
      </p:sp>
    </p:spTree>
    <p:extLst>
      <p:ext uri="{BB962C8B-B14F-4D97-AF65-F5344CB8AC3E}">
        <p14:creationId xmlns:p14="http://schemas.microsoft.com/office/powerpoint/2010/main" val="700630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16EBC00-E986-4F3F-92EF-768F69CF87FD}" type="datetimeFigureOut">
              <a:rPr lang="nl-NL" smtClean="0"/>
              <a:t>16-10-2017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A5CA054-1C2C-4417-800A-B93B58D432AD}" type="slidenum">
              <a:rPr lang="nl-NL" smtClean="0"/>
              <a:t>‹nr.›</a:t>
            </a:fld>
            <a:endParaRPr lang="nl-NL"/>
          </a:p>
        </p:txBody>
      </p:sp>
    </p:spTree>
    <p:extLst>
      <p:ext uri="{BB962C8B-B14F-4D97-AF65-F5344CB8AC3E}">
        <p14:creationId xmlns:p14="http://schemas.microsoft.com/office/powerpoint/2010/main" val="275782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16EBC00-E986-4F3F-92EF-768F69CF87FD}" type="datetimeFigureOut">
              <a:rPr lang="nl-NL" smtClean="0"/>
              <a:t>16-10-2017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A5CA054-1C2C-4417-800A-B93B58D432AD}" type="slidenum">
              <a:rPr lang="nl-NL" smtClean="0"/>
              <a:t>‹nr.›</a:t>
            </a:fld>
            <a:endParaRPr lang="nl-NL"/>
          </a:p>
        </p:txBody>
      </p:sp>
    </p:spTree>
    <p:extLst>
      <p:ext uri="{BB962C8B-B14F-4D97-AF65-F5344CB8AC3E}">
        <p14:creationId xmlns:p14="http://schemas.microsoft.com/office/powerpoint/2010/main" val="204310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B16EBC00-E986-4F3F-92EF-768F69CF87FD}" type="datetimeFigureOut">
              <a:rPr lang="nl-NL" smtClean="0"/>
              <a:t>16-10-2017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A5CA054-1C2C-4417-800A-B93B58D432AD}" type="slidenum">
              <a:rPr lang="nl-NL" smtClean="0"/>
              <a:t>‹nr.›</a:t>
            </a:fld>
            <a:endParaRPr lang="nl-NL"/>
          </a:p>
        </p:txBody>
      </p:sp>
    </p:spTree>
    <p:extLst>
      <p:ext uri="{BB962C8B-B14F-4D97-AF65-F5344CB8AC3E}">
        <p14:creationId xmlns:p14="http://schemas.microsoft.com/office/powerpoint/2010/main" val="107462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smtClean="0"/>
              <a:t>Klik om de stijl te bewerken</a:t>
            </a:r>
            <a:endParaRPr lang="nl-NL"/>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B16EBC00-E986-4F3F-92EF-768F69CF87FD}" type="datetimeFigureOut">
              <a:rPr lang="nl-NL" smtClean="0"/>
              <a:t>16-10-2017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A5CA054-1C2C-4417-800A-B93B58D432AD}" type="slidenum">
              <a:rPr lang="nl-NL" smtClean="0"/>
              <a:t>‹nr.›</a:t>
            </a:fld>
            <a:endParaRPr lang="nl-NL"/>
          </a:p>
        </p:txBody>
      </p:sp>
    </p:spTree>
    <p:extLst>
      <p:ext uri="{BB962C8B-B14F-4D97-AF65-F5344CB8AC3E}">
        <p14:creationId xmlns:p14="http://schemas.microsoft.com/office/powerpoint/2010/main" val="338580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286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9150" y="1825625"/>
            <a:ext cx="38862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16EBC00-E986-4F3F-92EF-768F69CF87FD}" type="datetimeFigureOut">
              <a:rPr lang="nl-NL" smtClean="0"/>
              <a:t>16-10-2017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A5CA054-1C2C-4417-800A-B93B58D432AD}" type="slidenum">
              <a:rPr lang="nl-NL" smtClean="0"/>
              <a:t>‹nr.›</a:t>
            </a:fld>
            <a:endParaRPr lang="nl-NL"/>
          </a:p>
        </p:txBody>
      </p:sp>
    </p:spTree>
    <p:extLst>
      <p:ext uri="{BB962C8B-B14F-4D97-AF65-F5344CB8AC3E}">
        <p14:creationId xmlns:p14="http://schemas.microsoft.com/office/powerpoint/2010/main" val="291255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B16EBC00-E986-4F3F-92EF-768F69CF87FD}" type="datetimeFigureOut">
              <a:rPr lang="nl-NL" smtClean="0"/>
              <a:t>16-10-2017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A5CA054-1C2C-4417-800A-B93B58D432AD}" type="slidenum">
              <a:rPr lang="nl-NL" smtClean="0"/>
              <a:t>‹nr.›</a:t>
            </a:fld>
            <a:endParaRPr lang="nl-NL"/>
          </a:p>
        </p:txBody>
      </p:sp>
    </p:spTree>
    <p:extLst>
      <p:ext uri="{BB962C8B-B14F-4D97-AF65-F5344CB8AC3E}">
        <p14:creationId xmlns:p14="http://schemas.microsoft.com/office/powerpoint/2010/main" val="410609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B16EBC00-E986-4F3F-92EF-768F69CF87FD}" type="datetimeFigureOut">
              <a:rPr lang="nl-NL" smtClean="0"/>
              <a:t>16-10-2017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A5CA054-1C2C-4417-800A-B93B58D432AD}" type="slidenum">
              <a:rPr lang="nl-NL" smtClean="0"/>
              <a:t>‹nr.›</a:t>
            </a:fld>
            <a:endParaRPr lang="nl-NL"/>
          </a:p>
        </p:txBody>
      </p:sp>
    </p:spTree>
    <p:extLst>
      <p:ext uri="{BB962C8B-B14F-4D97-AF65-F5344CB8AC3E}">
        <p14:creationId xmlns:p14="http://schemas.microsoft.com/office/powerpoint/2010/main" val="22737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16EBC00-E986-4F3F-92EF-768F69CF87FD}" type="datetimeFigureOut">
              <a:rPr lang="nl-NL" smtClean="0"/>
              <a:t>16-10-2017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A5CA054-1C2C-4417-800A-B93B58D432AD}" type="slidenum">
              <a:rPr lang="nl-NL" smtClean="0"/>
              <a:t>‹nr.›</a:t>
            </a:fld>
            <a:endParaRPr lang="nl-NL"/>
          </a:p>
        </p:txBody>
      </p:sp>
    </p:spTree>
    <p:extLst>
      <p:ext uri="{BB962C8B-B14F-4D97-AF65-F5344CB8AC3E}">
        <p14:creationId xmlns:p14="http://schemas.microsoft.com/office/powerpoint/2010/main" val="2387436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NL"/>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16EBC00-E986-4F3F-92EF-768F69CF87FD}" type="datetimeFigureOut">
              <a:rPr lang="nl-NL" smtClean="0"/>
              <a:t>16-10-2017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A5CA054-1C2C-4417-800A-B93B58D432AD}" type="slidenum">
              <a:rPr lang="nl-NL" smtClean="0"/>
              <a:t>‹nr.›</a:t>
            </a:fld>
            <a:endParaRPr lang="nl-NL"/>
          </a:p>
        </p:txBody>
      </p:sp>
    </p:spTree>
    <p:extLst>
      <p:ext uri="{BB962C8B-B14F-4D97-AF65-F5344CB8AC3E}">
        <p14:creationId xmlns:p14="http://schemas.microsoft.com/office/powerpoint/2010/main" val="1864192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B16EBC00-E986-4F3F-92EF-768F69CF87FD}" type="datetimeFigureOut">
              <a:rPr lang="nl-NL" smtClean="0"/>
              <a:t>16-10-2017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A5CA054-1C2C-4417-800A-B93B58D432AD}" type="slidenum">
              <a:rPr lang="nl-NL" smtClean="0"/>
              <a:t>‹nr.›</a:t>
            </a:fld>
            <a:endParaRPr lang="nl-NL"/>
          </a:p>
        </p:txBody>
      </p:sp>
    </p:spTree>
    <p:extLst>
      <p:ext uri="{BB962C8B-B14F-4D97-AF65-F5344CB8AC3E}">
        <p14:creationId xmlns:p14="http://schemas.microsoft.com/office/powerpoint/2010/main" val="3346960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16EBC00-E986-4F3F-92EF-768F69CF87FD}" type="datetimeFigureOut">
              <a:rPr lang="nl-NL" smtClean="0"/>
              <a:t>16-10-2017</a:t>
            </a:fld>
            <a:endParaRPr lang="nl-NL"/>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5CA054-1C2C-4417-800A-B93B58D432AD}" type="slidenum">
              <a:rPr lang="nl-NL" smtClean="0"/>
              <a:t>‹nr.›</a:t>
            </a:fld>
            <a:endParaRPr lang="nl-NL"/>
          </a:p>
        </p:txBody>
      </p:sp>
    </p:spTree>
    <p:extLst>
      <p:ext uri="{BB962C8B-B14F-4D97-AF65-F5344CB8AC3E}">
        <p14:creationId xmlns:p14="http://schemas.microsoft.com/office/powerpoint/2010/main" val="153184034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drenthehuurt.nl/" TargetMode="External"/><Relationship Id="rId4" Type="http://schemas.openxmlformats.org/officeDocument/2006/relationships/hyperlink" Target="http://www.woonborg.n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T:\Foto's presentatie\070916teamhorsthuis_DSC0410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6639" y="95710"/>
            <a:ext cx="4557852" cy="30418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T:\Foto's presentatie\SG_MG_2452_nieuwaanbodmode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639" y="3137579"/>
            <a:ext cx="4564597" cy="3701094"/>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rotWithShape="1">
          <a:blip r:embed="rId5" cstate="print">
            <a:extLst>
              <a:ext uri="{28A0092B-C50C-407E-A947-70E740481C1C}">
                <a14:useLocalDpi xmlns:a14="http://schemas.microsoft.com/office/drawing/2010/main" val="0"/>
              </a:ext>
            </a:extLst>
          </a:blip>
          <a:srcRect l="11000" t="10612" r="8805" b="10225"/>
          <a:stretch/>
        </p:blipFill>
        <p:spPr>
          <a:xfrm>
            <a:off x="1268020" y="-12684"/>
            <a:ext cx="1071732" cy="1057925"/>
          </a:xfrm>
          <a:prstGeom prst="rect">
            <a:avLst/>
          </a:prstGeom>
        </p:spPr>
      </p:pic>
      <p:sp>
        <p:nvSpPr>
          <p:cNvPr id="7" name="Tekstvak 4"/>
          <p:cNvSpPr txBox="1">
            <a:spLocks noChangeArrowheads="1"/>
          </p:cNvSpPr>
          <p:nvPr/>
        </p:nvSpPr>
        <p:spPr bwMode="auto">
          <a:xfrm>
            <a:off x="4506639" y="3137578"/>
            <a:ext cx="4564597" cy="1224136"/>
          </a:xfrm>
          <a:prstGeom prst="rect">
            <a:avLst/>
          </a:prstGeom>
          <a:solidFill>
            <a:srgbClr val="0DB02B">
              <a:alpha val="70980"/>
            </a:srgbClr>
          </a:solidFill>
          <a:ln>
            <a:noFill/>
          </a:ln>
          <a:extLst/>
        </p:spPr>
        <p:txBody>
          <a:bodyPr rot="0" vert="horz" wrap="square" lIns="54000" tIns="10800" rIns="54000" bIns="10800" anchor="ctr" anchorCtr="0" upright="1">
            <a:noAutofit/>
          </a:bodyPr>
          <a:lstStyle/>
          <a:p>
            <a:pPr marR="332105" algn="r">
              <a:spcAft>
                <a:spcPts val="0"/>
              </a:spcAft>
            </a:pPr>
            <a:r>
              <a:rPr lang="nl-NL" sz="2300" b="1" dirty="0" smtClean="0">
                <a:solidFill>
                  <a:schemeClr val="bg1"/>
                </a:solidFill>
                <a:effectLst/>
                <a:latin typeface="Tahoma" panose="020B0604030504040204" pitchFamily="34" charset="0"/>
                <a:ea typeface="Times New Roman" panose="02020603050405020304" pitchFamily="18" charset="0"/>
              </a:rPr>
              <a:t>Zoek- en wachttijden</a:t>
            </a:r>
          </a:p>
          <a:p>
            <a:pPr marR="332105" algn="r">
              <a:spcAft>
                <a:spcPts val="0"/>
              </a:spcAft>
            </a:pPr>
            <a:r>
              <a:rPr lang="nl-NL" sz="2300" dirty="0" smtClean="0">
                <a:solidFill>
                  <a:schemeClr val="bg1"/>
                </a:solidFill>
                <a:effectLst/>
                <a:latin typeface="Tahoma" panose="020B0604030504040204" pitchFamily="34" charset="0"/>
                <a:ea typeface="Times New Roman" panose="02020603050405020304" pitchFamily="18" charset="0"/>
              </a:rPr>
              <a:t>Gemeente Noordenveld</a:t>
            </a:r>
            <a:endParaRPr lang="nl-NL" sz="2300" dirty="0">
              <a:solidFill>
                <a:schemeClr val="bg1"/>
              </a:solidFill>
              <a:effectLst/>
              <a:latin typeface="Tahoma" panose="020B0604030504040204" pitchFamily="34" charset="0"/>
              <a:ea typeface="Times New Roman" panose="02020603050405020304" pitchFamily="18" charset="0"/>
            </a:endParaRPr>
          </a:p>
        </p:txBody>
      </p:sp>
      <p:pic>
        <p:nvPicPr>
          <p:cNvPr id="8" name="Afbeelding 7"/>
          <p:cNvPicPr/>
          <p:nvPr/>
        </p:nvPicPr>
        <p:blipFill rotWithShape="1">
          <a:blip r:embed="rId6" cstate="print">
            <a:duotone>
              <a:prstClr val="black"/>
              <a:schemeClr val="accent5">
                <a:tint val="45000"/>
                <a:satMod val="400000"/>
              </a:schemeClr>
            </a:duotone>
            <a:extLst>
              <a:ext uri="{28A0092B-C50C-407E-A947-70E740481C1C}">
                <a14:useLocalDpi xmlns:a14="http://schemas.microsoft.com/office/drawing/2010/main" val="0"/>
              </a:ext>
            </a:extLst>
          </a:blip>
          <a:srcRect t="-8863" r="50868" b="47932"/>
          <a:stretch/>
        </p:blipFill>
        <p:spPr bwMode="auto">
          <a:xfrm>
            <a:off x="395536" y="2802468"/>
            <a:ext cx="3672408" cy="430128"/>
          </a:xfrm>
          <a:prstGeom prst="rect">
            <a:avLst/>
          </a:prstGeom>
          <a:ln>
            <a:noFill/>
          </a:ln>
          <a:extLst>
            <a:ext uri="{53640926-AAD7-44D8-BBD7-CCE9431645EC}">
              <a14:shadowObscured xmlns:a14="http://schemas.microsoft.com/office/drawing/2010/main"/>
            </a:ext>
          </a:extLst>
        </p:spPr>
      </p:pic>
      <p:sp>
        <p:nvSpPr>
          <p:cNvPr id="9" name="Titel 8"/>
          <p:cNvSpPr>
            <a:spLocks noGrp="1"/>
          </p:cNvSpPr>
          <p:nvPr>
            <p:ph type="ctrTitle"/>
          </p:nvPr>
        </p:nvSpPr>
        <p:spPr>
          <a:xfrm>
            <a:off x="-828600" y="540619"/>
            <a:ext cx="6858000" cy="2387600"/>
          </a:xfrm>
        </p:spPr>
        <p:txBody>
          <a:bodyPr/>
          <a:lstStyle/>
          <a:p>
            <a:r>
              <a:rPr lang="nl-NL" sz="6000" b="1" dirty="0" smtClean="0"/>
              <a:t>Welkom</a:t>
            </a:r>
            <a:endParaRPr lang="nl-NL" sz="6000" b="1" dirty="0"/>
          </a:p>
        </p:txBody>
      </p:sp>
      <p:sp>
        <p:nvSpPr>
          <p:cNvPr id="11" name="Tekstvak 4"/>
          <p:cNvSpPr txBox="1">
            <a:spLocks noChangeArrowheads="1"/>
          </p:cNvSpPr>
          <p:nvPr/>
        </p:nvSpPr>
        <p:spPr bwMode="auto">
          <a:xfrm>
            <a:off x="539552" y="6237312"/>
            <a:ext cx="4255118" cy="659766"/>
          </a:xfrm>
          <a:prstGeom prst="rect">
            <a:avLst/>
          </a:prstGeom>
          <a:noFill/>
          <a:ln>
            <a:noFill/>
          </a:ln>
          <a:extLst/>
        </p:spPr>
        <p:txBody>
          <a:bodyPr rot="0" vert="horz" wrap="square" lIns="54000" tIns="10800" rIns="54000" bIns="10800" anchor="ctr" anchorCtr="0" upright="1">
            <a:noAutofit/>
          </a:bodyPr>
          <a:lstStyle/>
          <a:p>
            <a:pPr marR="332105" algn="r">
              <a:spcAft>
                <a:spcPts val="0"/>
              </a:spcAft>
            </a:pPr>
            <a:r>
              <a:rPr lang="nl-NL" sz="1700" dirty="0" smtClean="0">
                <a:solidFill>
                  <a:schemeClr val="tx1">
                    <a:lumMod val="95000"/>
                    <a:lumOff val="5000"/>
                  </a:schemeClr>
                </a:solidFill>
                <a:effectLst/>
                <a:latin typeface="Tahoma" panose="020B0604030504040204" pitchFamily="34" charset="0"/>
                <a:ea typeface="Times New Roman" panose="02020603050405020304" pitchFamily="18" charset="0"/>
              </a:rPr>
              <a:t>Door: Thea Lourens </a:t>
            </a:r>
          </a:p>
          <a:p>
            <a:pPr marR="332105" algn="r">
              <a:spcAft>
                <a:spcPts val="0"/>
              </a:spcAft>
            </a:pPr>
            <a:r>
              <a:rPr lang="nl-NL" sz="1700" dirty="0" smtClean="0">
                <a:solidFill>
                  <a:schemeClr val="tx1">
                    <a:lumMod val="95000"/>
                    <a:lumOff val="5000"/>
                  </a:schemeClr>
                </a:solidFill>
                <a:effectLst/>
                <a:latin typeface="Tahoma" panose="020B0604030504040204" pitchFamily="34" charset="0"/>
                <a:ea typeface="Times New Roman" panose="02020603050405020304" pitchFamily="18" charset="0"/>
              </a:rPr>
              <a:t>manager woondiensten</a:t>
            </a:r>
            <a:endParaRPr lang="nl-NL" sz="1700" dirty="0">
              <a:solidFill>
                <a:schemeClr val="tx1">
                  <a:lumMod val="95000"/>
                  <a:lumOff val="5000"/>
                </a:schemeClr>
              </a:solidFill>
              <a:effectLst/>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1986370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20688"/>
            <a:ext cx="8928992" cy="1508760"/>
          </a:xfrm>
        </p:spPr>
        <p:txBody>
          <a:bodyPr>
            <a:normAutofit/>
          </a:bodyPr>
          <a:lstStyle/>
          <a:p>
            <a:r>
              <a:rPr lang="nl-NL" sz="2700" b="1" dirty="0" smtClean="0"/>
              <a:t>4. Wacht- en Zoektijden</a:t>
            </a:r>
            <a:endParaRPr lang="nl-NL" sz="2700" b="1" i="1" dirty="0" smtClean="0"/>
          </a:p>
        </p:txBody>
      </p:sp>
      <p:graphicFrame>
        <p:nvGraphicFramePr>
          <p:cNvPr id="7" name="Grafiek 6"/>
          <p:cNvGraphicFramePr>
            <a:graphicFrameLocks/>
          </p:cNvGraphicFramePr>
          <p:nvPr>
            <p:extLst>
              <p:ext uri="{D42A27DB-BD31-4B8C-83A1-F6EECF244321}">
                <p14:modId xmlns:p14="http://schemas.microsoft.com/office/powerpoint/2010/main" val="3683511771"/>
              </p:ext>
            </p:extLst>
          </p:nvPr>
        </p:nvGraphicFramePr>
        <p:xfrm>
          <a:off x="-252536" y="1556792"/>
          <a:ext cx="10394912" cy="504393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hthoek 2"/>
          <p:cNvSpPr/>
          <p:nvPr/>
        </p:nvSpPr>
        <p:spPr>
          <a:xfrm>
            <a:off x="755576" y="1495545"/>
            <a:ext cx="5976664" cy="369332"/>
          </a:xfrm>
          <a:prstGeom prst="rect">
            <a:avLst/>
          </a:prstGeom>
        </p:spPr>
        <p:txBody>
          <a:bodyPr wrap="square">
            <a:spAutoFit/>
          </a:bodyPr>
          <a:lstStyle/>
          <a:p>
            <a:r>
              <a:rPr lang="nl-NL" dirty="0" smtClean="0"/>
              <a:t>Inschrijfduur en zoektijd per leeftijdscategorie in maanden </a:t>
            </a:r>
            <a:endParaRPr lang="nl-NL" dirty="0"/>
          </a:p>
        </p:txBody>
      </p:sp>
    </p:spTree>
    <p:extLst>
      <p:ext uri="{BB962C8B-B14F-4D97-AF65-F5344CB8AC3E}">
        <p14:creationId xmlns:p14="http://schemas.microsoft.com/office/powerpoint/2010/main" val="3451413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ek 3"/>
          <p:cNvGraphicFramePr>
            <a:graphicFrameLocks/>
          </p:cNvGraphicFramePr>
          <p:nvPr>
            <p:extLst>
              <p:ext uri="{D42A27DB-BD31-4B8C-83A1-F6EECF244321}">
                <p14:modId xmlns:p14="http://schemas.microsoft.com/office/powerpoint/2010/main" val="550728019"/>
              </p:ext>
            </p:extLst>
          </p:nvPr>
        </p:nvGraphicFramePr>
        <p:xfrm>
          <a:off x="107504" y="980728"/>
          <a:ext cx="9144000"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827584" y="295018"/>
            <a:ext cx="8928992" cy="1508760"/>
          </a:xfrm>
        </p:spPr>
        <p:txBody>
          <a:bodyPr>
            <a:normAutofit/>
          </a:bodyPr>
          <a:lstStyle/>
          <a:p>
            <a:r>
              <a:rPr lang="nl-NL" sz="2700" b="1" dirty="0" smtClean="0"/>
              <a:t>4. Wacht- en zoektijden</a:t>
            </a:r>
            <a:endParaRPr lang="nl-NL" sz="2700" b="1" dirty="0">
              <a:solidFill>
                <a:srgbClr val="FF0000"/>
              </a:solidFill>
              <a:effectLst>
                <a:outerShdw blurRad="38100" dist="38100" dir="2700000" algn="tl">
                  <a:srgbClr val="000000">
                    <a:alpha val="43137"/>
                  </a:srgbClr>
                </a:outerShdw>
              </a:effectLst>
            </a:endParaRPr>
          </a:p>
        </p:txBody>
      </p:sp>
      <p:sp>
        <p:nvSpPr>
          <p:cNvPr id="3" name="Rechthoek 2"/>
          <p:cNvSpPr/>
          <p:nvPr/>
        </p:nvSpPr>
        <p:spPr>
          <a:xfrm>
            <a:off x="1195587" y="1192099"/>
            <a:ext cx="4920963" cy="369332"/>
          </a:xfrm>
          <a:prstGeom prst="rect">
            <a:avLst/>
          </a:prstGeom>
        </p:spPr>
        <p:txBody>
          <a:bodyPr wrap="none">
            <a:spAutoFit/>
          </a:bodyPr>
          <a:lstStyle/>
          <a:p>
            <a:r>
              <a:rPr lang="nl-NL" dirty="0" smtClean="0"/>
              <a:t>Gemiddelde zoektijd per woningtype in maanden</a:t>
            </a:r>
            <a:endParaRPr lang="nl-NL" dirty="0"/>
          </a:p>
        </p:txBody>
      </p:sp>
    </p:spTree>
    <p:extLst>
      <p:ext uri="{BB962C8B-B14F-4D97-AF65-F5344CB8AC3E}">
        <p14:creationId xmlns:p14="http://schemas.microsoft.com/office/powerpoint/2010/main" val="751210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3" cstate="print">
            <a:extLst>
              <a:ext uri="{28A0092B-C50C-407E-A947-70E740481C1C}">
                <a14:useLocalDpi xmlns:a14="http://schemas.microsoft.com/office/drawing/2010/main" val="0"/>
              </a:ext>
            </a:extLst>
          </a:blip>
          <a:srcRect l="6608"/>
          <a:stretch/>
        </p:blipFill>
        <p:spPr>
          <a:xfrm>
            <a:off x="107504" y="116632"/>
            <a:ext cx="4131357" cy="6648042"/>
          </a:xfrm>
          <a:prstGeom prst="rect">
            <a:avLst/>
          </a:prstGeom>
        </p:spPr>
      </p:pic>
      <p:sp>
        <p:nvSpPr>
          <p:cNvPr id="2" name="Titel 1"/>
          <p:cNvSpPr>
            <a:spLocks noGrp="1"/>
          </p:cNvSpPr>
          <p:nvPr>
            <p:ph type="title"/>
          </p:nvPr>
        </p:nvSpPr>
        <p:spPr>
          <a:xfrm>
            <a:off x="0" y="476672"/>
            <a:ext cx="9144000" cy="648072"/>
          </a:xfrm>
          <a:solidFill>
            <a:srgbClr val="FFFFFF">
              <a:alpha val="50196"/>
            </a:srgbClr>
          </a:solidFill>
        </p:spPr>
        <p:txBody>
          <a:bodyPr>
            <a:normAutofit/>
          </a:bodyPr>
          <a:lstStyle/>
          <a:p>
            <a:pPr algn="ctr"/>
            <a:r>
              <a:rPr lang="nl-NL" b="1" dirty="0" smtClean="0"/>
              <a:t>                 Samenvattend over zoek- en wachttijden</a:t>
            </a:r>
            <a:endParaRPr lang="nl-NL" sz="2000" b="1" dirty="0"/>
          </a:p>
        </p:txBody>
      </p:sp>
      <p:sp>
        <p:nvSpPr>
          <p:cNvPr id="3" name="Tijdelijke aanduiding voor inhoud 2"/>
          <p:cNvSpPr>
            <a:spLocks noGrp="1"/>
          </p:cNvSpPr>
          <p:nvPr>
            <p:ph idx="1"/>
          </p:nvPr>
        </p:nvSpPr>
        <p:spPr>
          <a:xfrm>
            <a:off x="4459182" y="1452326"/>
            <a:ext cx="4464496" cy="4536504"/>
          </a:xfrm>
        </p:spPr>
        <p:txBody>
          <a:bodyPr>
            <a:noAutofit/>
          </a:bodyPr>
          <a:lstStyle/>
          <a:p>
            <a:pPr marL="447675" lvl="0" indent="-447675">
              <a:lnSpc>
                <a:spcPct val="150000"/>
              </a:lnSpc>
            </a:pPr>
            <a:r>
              <a:rPr lang="nl-NL" sz="1800" i="1" dirty="0">
                <a:solidFill>
                  <a:srgbClr val="080808"/>
                </a:solidFill>
                <a:effectLst/>
                <a:latin typeface="Arial" panose="020B0604020202020204" pitchFamily="34" charset="0"/>
                <a:ea typeface="Tahoma" panose="020B0604030504040204" pitchFamily="34" charset="0"/>
                <a:cs typeface="Arial" panose="020B0604020202020204" pitchFamily="34" charset="0"/>
              </a:rPr>
              <a:t>Veel mensen </a:t>
            </a:r>
            <a:r>
              <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rPr>
              <a:t>staan lang ingeschreven voor een huurwoning </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maar hebben </a:t>
            </a:r>
            <a:r>
              <a:rPr lang="nl-NL" sz="1800" i="1" dirty="0">
                <a:solidFill>
                  <a:srgbClr val="080808"/>
                </a:solidFill>
                <a:effectLst/>
                <a:latin typeface="Arial" panose="020B0604020202020204" pitchFamily="34" charset="0"/>
                <a:ea typeface="Tahoma" panose="020B0604030504040204" pitchFamily="34" charset="0"/>
                <a:cs typeface="Arial" panose="020B0604020202020204" pitchFamily="34" charset="0"/>
              </a:rPr>
              <a:t>geen acute woonbehoefte</a:t>
            </a:r>
          </a:p>
          <a:p>
            <a:pPr marL="447675" indent="-447675">
              <a:lnSpc>
                <a:spcPct val="150000"/>
              </a:lnSpc>
            </a:pP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Met name </a:t>
            </a:r>
            <a:r>
              <a:rPr lang="nl-NL" sz="1800" i="1"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senioren zoeken kort </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maar staan wel lang ingeschreven</a:t>
            </a:r>
          </a:p>
          <a:p>
            <a:pPr marL="447675" indent="-447675">
              <a:lnSpc>
                <a:spcPct val="150000"/>
              </a:lnSpc>
            </a:pP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De </a:t>
            </a:r>
            <a:r>
              <a:rPr lang="nl-NL" sz="1800" i="1" dirty="0">
                <a:solidFill>
                  <a:srgbClr val="080808"/>
                </a:solidFill>
                <a:effectLst/>
                <a:latin typeface="Arial" panose="020B0604020202020204" pitchFamily="34" charset="0"/>
                <a:ea typeface="Tahoma" panose="020B0604030504040204" pitchFamily="34" charset="0"/>
                <a:cs typeface="Arial" panose="020B0604020202020204" pitchFamily="34" charset="0"/>
              </a:rPr>
              <a:t>gemiddelde zoektijd </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in 2015-2016 </a:t>
            </a:r>
            <a:r>
              <a:rPr lang="nl-NL" sz="1800" dirty="0">
                <a:solidFill>
                  <a:srgbClr val="080808"/>
                </a:solidFill>
                <a:latin typeface="Arial" panose="020B0604020202020204" pitchFamily="34" charset="0"/>
                <a:ea typeface="Tahoma" panose="020B0604030504040204" pitchFamily="34" charset="0"/>
                <a:cs typeface="Arial" panose="020B0604020202020204" pitchFamily="34" charset="0"/>
              </a:rPr>
              <a:t>de gemeente Noordenveld </a:t>
            </a:r>
            <a:r>
              <a:rPr lang="nl-NL" sz="1800" dirty="0" smtClean="0">
                <a:solidFill>
                  <a:srgbClr val="080808"/>
                </a:solidFill>
                <a:latin typeface="Arial" panose="020B0604020202020204" pitchFamily="34" charset="0"/>
                <a:ea typeface="Tahoma" panose="020B0604030504040204" pitchFamily="34" charset="0"/>
                <a:cs typeface="Arial" panose="020B0604020202020204" pitchFamily="34" charset="0"/>
              </a:rPr>
              <a:t>was </a:t>
            </a:r>
            <a:r>
              <a:rPr lang="nl-NL" sz="1800" dirty="0">
                <a:solidFill>
                  <a:srgbClr val="080808"/>
                </a:solidFill>
                <a:latin typeface="Arial" panose="020B0604020202020204" pitchFamily="34" charset="0"/>
                <a:ea typeface="Tahoma" panose="020B0604030504040204" pitchFamily="34" charset="0"/>
                <a:cs typeface="Arial" panose="020B0604020202020204" pitchFamily="34" charset="0"/>
              </a:rPr>
              <a:t/>
            </a:r>
            <a:br>
              <a:rPr lang="nl-NL" sz="1800" dirty="0">
                <a:solidFill>
                  <a:srgbClr val="080808"/>
                </a:solidFill>
                <a:latin typeface="Arial" panose="020B0604020202020204" pitchFamily="34" charset="0"/>
                <a:ea typeface="Tahoma" panose="020B0604030504040204" pitchFamily="34" charset="0"/>
                <a:cs typeface="Arial" panose="020B0604020202020204" pitchFamily="34" charset="0"/>
              </a:rPr>
            </a:br>
            <a:r>
              <a:rPr lang="nl-NL" sz="1800" i="1"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7 maanden</a:t>
            </a:r>
            <a:endParaRPr lang="nl-NL" sz="1800" i="1" dirty="0">
              <a:solidFill>
                <a:srgbClr val="080808"/>
              </a:solidFill>
              <a:effectLst/>
              <a:latin typeface="Arial" panose="020B0604020202020204" pitchFamily="34" charset="0"/>
              <a:ea typeface="Tahoma" panose="020B0604030504040204" pitchFamily="34" charset="0"/>
              <a:cs typeface="Arial" panose="020B0604020202020204" pitchFamily="34" charset="0"/>
            </a:endParaRPr>
          </a:p>
          <a:p>
            <a:pPr marL="447675" lvl="0" indent="-447675">
              <a:lnSpc>
                <a:spcPct val="150000"/>
              </a:lnSpc>
            </a:pP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De </a:t>
            </a:r>
            <a:r>
              <a:rPr lang="nl-NL" sz="1800" i="1" dirty="0">
                <a:solidFill>
                  <a:srgbClr val="080808"/>
                </a:solidFill>
                <a:effectLst/>
                <a:latin typeface="Arial" panose="020B0604020202020204" pitchFamily="34" charset="0"/>
                <a:ea typeface="Tahoma" panose="020B0604030504040204" pitchFamily="34" charset="0"/>
                <a:cs typeface="Arial" panose="020B0604020202020204" pitchFamily="34" charset="0"/>
              </a:rPr>
              <a:t>leeftijdsgroep</a:t>
            </a:r>
            <a:r>
              <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rPr>
              <a:t> </a:t>
            </a:r>
            <a:r>
              <a:rPr lang="nl-NL" sz="1800" i="1"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40-50</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 en </a:t>
            </a:r>
            <a:r>
              <a:rPr lang="nl-NL" sz="1800" i="1"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jonger</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 dan </a:t>
            </a:r>
            <a:r>
              <a:rPr lang="nl-NL" sz="1800" i="1"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23</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 staat relatief </a:t>
            </a:r>
            <a:r>
              <a:rPr lang="nl-NL" sz="1800" i="1"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kort</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 </a:t>
            </a:r>
            <a:r>
              <a:rPr lang="nl-NL" sz="1800" i="1"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ingeschreven</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 en is </a:t>
            </a:r>
            <a:r>
              <a:rPr lang="nl-NL" sz="1800" i="1"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langer</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 </a:t>
            </a:r>
            <a:r>
              <a:rPr lang="nl-NL" sz="1800" i="1"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aan</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 </a:t>
            </a:r>
            <a:r>
              <a:rPr lang="nl-NL" sz="1800" i="1" dirty="0">
                <a:solidFill>
                  <a:srgbClr val="080808"/>
                </a:solidFill>
                <a:effectLst/>
                <a:latin typeface="Arial" panose="020B0604020202020204" pitchFamily="34" charset="0"/>
                <a:ea typeface="Tahoma" panose="020B0604030504040204" pitchFamily="34" charset="0"/>
                <a:cs typeface="Arial" panose="020B0604020202020204" pitchFamily="34" charset="0"/>
              </a:rPr>
              <a:t>het</a:t>
            </a:r>
            <a:r>
              <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rPr>
              <a:t> </a:t>
            </a:r>
            <a:r>
              <a:rPr lang="nl-NL" sz="1800" i="1"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zoeken</a:t>
            </a:r>
          </a:p>
        </p:txBody>
      </p:sp>
    </p:spTree>
    <p:extLst>
      <p:ext uri="{BB962C8B-B14F-4D97-AF65-F5344CB8AC3E}">
        <p14:creationId xmlns:p14="http://schemas.microsoft.com/office/powerpoint/2010/main" val="3713016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497670"/>
            <a:ext cx="6896534" cy="1080938"/>
          </a:xfrm>
        </p:spPr>
        <p:txBody>
          <a:bodyPr>
            <a:normAutofit/>
          </a:bodyPr>
          <a:lstStyle/>
          <a:p>
            <a:r>
              <a:rPr lang="nl-NL" sz="2700" b="1" dirty="0" smtClean="0"/>
              <a:t>4. Afronding en vragen</a:t>
            </a:r>
            <a:endParaRPr lang="nl-NL" sz="2700" b="1" dirty="0"/>
          </a:p>
        </p:txBody>
      </p:sp>
      <p:pic>
        <p:nvPicPr>
          <p:cNvPr id="4" name="Afbeelding 3"/>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763688" y="1844824"/>
            <a:ext cx="2477579" cy="4093548"/>
          </a:xfrm>
          <a:prstGeom prst="rect">
            <a:avLst/>
          </a:prstGeom>
        </p:spPr>
      </p:pic>
    </p:spTree>
    <p:extLst>
      <p:ext uri="{BB962C8B-B14F-4D97-AF65-F5344CB8AC3E}">
        <p14:creationId xmlns:p14="http://schemas.microsoft.com/office/powerpoint/2010/main" val="1262043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2" cstate="print">
            <a:extLst>
              <a:ext uri="{28A0092B-C50C-407E-A947-70E740481C1C}">
                <a14:useLocalDpi xmlns:a14="http://schemas.microsoft.com/office/drawing/2010/main" val="0"/>
              </a:ext>
            </a:extLst>
          </a:blip>
          <a:srcRect r="30917"/>
          <a:stretch/>
        </p:blipFill>
        <p:spPr>
          <a:xfrm>
            <a:off x="86548" y="116632"/>
            <a:ext cx="3045292" cy="6624736"/>
          </a:xfrm>
          <a:prstGeom prst="rect">
            <a:avLst/>
          </a:prstGeom>
        </p:spPr>
      </p:pic>
      <p:sp>
        <p:nvSpPr>
          <p:cNvPr id="10" name="Rechthoek 9"/>
          <p:cNvSpPr/>
          <p:nvPr/>
        </p:nvSpPr>
        <p:spPr>
          <a:xfrm>
            <a:off x="2555776" y="2060848"/>
            <a:ext cx="6768752" cy="804836"/>
          </a:xfrm>
          <a:prstGeom prst="rect">
            <a:avLst/>
          </a:prstGeom>
          <a:solidFill>
            <a:srgbClr val="FFFFFF">
              <a:alpha val="83922"/>
            </a:srgbClr>
          </a:solidFill>
        </p:spPr>
        <p:txBody>
          <a:bodyPr wrap="square">
            <a:spAutoFit/>
          </a:bodyPr>
          <a:lstStyle/>
          <a:p>
            <a:pPr marR="47625">
              <a:lnSpc>
                <a:spcPct val="125000"/>
              </a:lnSpc>
            </a:pPr>
            <a:r>
              <a:rPr lang="nl-NL" sz="4000" b="1" i="1" kern="1400" dirty="0">
                <a:solidFill>
                  <a:schemeClr val="accent5"/>
                </a:solidFill>
                <a:latin typeface="+mj-lt"/>
                <a:ea typeface="Times New Roman" panose="02020603050405020304" pitchFamily="18" charset="0"/>
                <a:cs typeface="Times New Roman" panose="02020603050405020304" pitchFamily="18" charset="0"/>
              </a:rPr>
              <a:t>Bedankt voor uw </a:t>
            </a:r>
            <a:r>
              <a:rPr lang="nl-NL" sz="4000" b="1" i="1" kern="1400" dirty="0" smtClean="0">
                <a:solidFill>
                  <a:schemeClr val="accent5"/>
                </a:solidFill>
                <a:latin typeface="+mj-lt"/>
                <a:ea typeface="Times New Roman" panose="02020603050405020304" pitchFamily="18" charset="0"/>
                <a:cs typeface="Times New Roman" panose="02020603050405020304" pitchFamily="18" charset="0"/>
              </a:rPr>
              <a:t>aandacht!</a:t>
            </a:r>
            <a:endParaRPr lang="nl-NL" sz="4000" b="1" i="1" kern="1400" dirty="0">
              <a:solidFill>
                <a:schemeClr val="accent5"/>
              </a:solidFill>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1665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6011" y="441999"/>
            <a:ext cx="6896534" cy="1080938"/>
          </a:xfrm>
        </p:spPr>
        <p:txBody>
          <a:bodyPr>
            <a:normAutofit/>
          </a:bodyPr>
          <a:lstStyle/>
          <a:p>
            <a:r>
              <a:rPr lang="en-US" sz="2800" b="1" dirty="0" err="1" smtClean="0"/>
              <a:t>Onderwerpen</a:t>
            </a:r>
            <a:endParaRPr lang="nl-NL" sz="2800" b="1" dirty="0"/>
          </a:p>
        </p:txBody>
      </p:sp>
      <p:pic>
        <p:nvPicPr>
          <p:cNvPr id="4" name="Afbeelding 3"/>
          <p:cNvPicPr>
            <a:picLocks noChangeAspect="1"/>
          </p:cNvPicPr>
          <p:nvPr/>
        </p:nvPicPr>
        <p:blipFill rotWithShape="1">
          <a:blip r:embed="rId3"/>
          <a:srcRect r="31074"/>
          <a:stretch/>
        </p:blipFill>
        <p:spPr>
          <a:xfrm>
            <a:off x="5868144" y="201150"/>
            <a:ext cx="3168352" cy="6553768"/>
          </a:xfrm>
          <a:prstGeom prst="rect">
            <a:avLst/>
          </a:prstGeom>
        </p:spPr>
      </p:pic>
      <p:pic>
        <p:nvPicPr>
          <p:cNvPr id="6" name="Afbeelding 5"/>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t="610" r="62360" b="4622"/>
          <a:stretch/>
        </p:blipFill>
        <p:spPr>
          <a:xfrm>
            <a:off x="5868144" y="201150"/>
            <a:ext cx="1728192" cy="6558982"/>
          </a:xfrm>
          <a:prstGeom prst="rect">
            <a:avLst/>
          </a:prstGeom>
        </p:spPr>
      </p:pic>
      <p:sp>
        <p:nvSpPr>
          <p:cNvPr id="3" name="Tijdelijke aanduiding voor inhoud 2"/>
          <p:cNvSpPr>
            <a:spLocks noGrp="1"/>
          </p:cNvSpPr>
          <p:nvPr>
            <p:ph idx="1"/>
          </p:nvPr>
        </p:nvSpPr>
        <p:spPr>
          <a:xfrm>
            <a:off x="533408" y="1412775"/>
            <a:ext cx="7848872" cy="5529811"/>
          </a:xfrm>
        </p:spPr>
        <p:txBody>
          <a:bodyPr>
            <a:noAutofit/>
          </a:bodyPr>
          <a:lstStyle/>
          <a:p>
            <a:pPr marL="342900" lvl="0" indent="-342900">
              <a:lnSpc>
                <a:spcPct val="120000"/>
              </a:lnSpc>
              <a:buFont typeface="+mj-lt"/>
              <a:buAutoNum type="arabicPeriod"/>
            </a:pPr>
            <a:r>
              <a:rPr lang="nl-NL" sz="1700" b="1"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Hoe werkt inschrijven voor sociale huurwoning</a:t>
            </a:r>
          </a:p>
          <a:p>
            <a:pPr marL="342900" lvl="0" indent="-342900">
              <a:lnSpc>
                <a:spcPct val="120000"/>
              </a:lnSpc>
              <a:buFont typeface="+mj-lt"/>
              <a:buAutoNum type="arabicPeriod"/>
            </a:pPr>
            <a:r>
              <a:rPr lang="nl-NL" sz="1700" b="1" dirty="0" smtClean="0">
                <a:solidFill>
                  <a:srgbClr val="080808"/>
                </a:solidFill>
                <a:latin typeface="Arial" panose="020B0604020202020204" pitchFamily="34" charset="0"/>
                <a:ea typeface="Tahoma" panose="020B0604030504040204" pitchFamily="34" charset="0"/>
                <a:cs typeface="Arial" panose="020B0604020202020204" pitchFamily="34" charset="0"/>
              </a:rPr>
              <a:t>Hoe werkt zoeken naar een sociale huurwoning</a:t>
            </a:r>
            <a:endParaRPr lang="nl-NL" sz="1700" b="1" dirty="0" smtClean="0">
              <a:solidFill>
                <a:srgbClr val="080808"/>
              </a:solidFill>
              <a:effectLst/>
              <a:latin typeface="Arial" panose="020B0604020202020204" pitchFamily="34" charset="0"/>
              <a:ea typeface="Tahoma" panose="020B0604030504040204" pitchFamily="34" charset="0"/>
              <a:cs typeface="Arial" panose="020B0604020202020204" pitchFamily="34" charset="0"/>
            </a:endParaRPr>
          </a:p>
          <a:p>
            <a:pPr marL="342900" lvl="0" indent="-342900">
              <a:lnSpc>
                <a:spcPct val="120000"/>
              </a:lnSpc>
              <a:buFont typeface="+mj-lt"/>
              <a:buAutoNum type="arabicPeriod"/>
            </a:pPr>
            <a:r>
              <a:rPr lang="nl-NL" sz="1700" b="1"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Waar zijn wij aan gebonden</a:t>
            </a:r>
            <a:endParaRPr lang="nl-NL" sz="1700" b="1" dirty="0" smtClean="0">
              <a:solidFill>
                <a:srgbClr val="FF0000"/>
              </a:solidFill>
              <a:effectLst/>
              <a:latin typeface="Arial" panose="020B0604020202020204" pitchFamily="34" charset="0"/>
              <a:ea typeface="Tahoma" panose="020B0604030504040204" pitchFamily="34" charset="0"/>
              <a:cs typeface="Arial" panose="020B0604020202020204" pitchFamily="34" charset="0"/>
            </a:endParaRPr>
          </a:p>
          <a:p>
            <a:pPr lvl="1">
              <a:lnSpc>
                <a:spcPct val="120000"/>
              </a:lnSpc>
            </a:pPr>
            <a:r>
              <a:rPr lang="nl-NL" sz="15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Onze kerntaak</a:t>
            </a:r>
          </a:p>
          <a:p>
            <a:pPr lvl="1">
              <a:lnSpc>
                <a:spcPct val="120000"/>
              </a:lnSpc>
            </a:pPr>
            <a:r>
              <a:rPr lang="nl-NL" sz="1500" dirty="0" smtClean="0">
                <a:solidFill>
                  <a:srgbClr val="080808"/>
                </a:solidFill>
                <a:latin typeface="Arial" panose="020B0604020202020204" pitchFamily="34" charset="0"/>
                <a:ea typeface="Tahoma" panose="020B0604030504040204" pitchFamily="34" charset="0"/>
                <a:cs typeface="Arial" panose="020B0604020202020204" pitchFamily="34" charset="0"/>
              </a:rPr>
              <a:t>Staatsteunregeling</a:t>
            </a:r>
            <a:endParaRPr lang="nl-NL" sz="15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endParaRPr>
          </a:p>
          <a:p>
            <a:pPr lvl="1">
              <a:lnSpc>
                <a:spcPct val="120000"/>
              </a:lnSpc>
            </a:pPr>
            <a:r>
              <a:rPr lang="nl-NL" sz="15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Passend toewijzen</a:t>
            </a:r>
          </a:p>
          <a:p>
            <a:pPr lvl="1">
              <a:lnSpc>
                <a:spcPct val="120000"/>
              </a:lnSpc>
            </a:pPr>
            <a:r>
              <a:rPr lang="nl-NL" sz="15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Sociale huurwoningen</a:t>
            </a:r>
          </a:p>
          <a:p>
            <a:pPr lvl="1">
              <a:lnSpc>
                <a:spcPct val="120000"/>
              </a:lnSpc>
            </a:pPr>
            <a:r>
              <a:rPr lang="nl-NL" sz="15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Huurtoeslag</a:t>
            </a:r>
            <a:endParaRPr lang="nl-NL" sz="1500" dirty="0">
              <a:solidFill>
                <a:srgbClr val="080808"/>
              </a:solidFill>
              <a:effectLst/>
              <a:latin typeface="Arial" panose="020B0604020202020204" pitchFamily="34" charset="0"/>
              <a:ea typeface="Tahoma" panose="020B0604030504040204" pitchFamily="34" charset="0"/>
              <a:cs typeface="Arial" panose="020B0604020202020204" pitchFamily="34" charset="0"/>
            </a:endParaRPr>
          </a:p>
          <a:p>
            <a:pPr marL="342900" lvl="0" indent="-342900">
              <a:lnSpc>
                <a:spcPct val="120000"/>
              </a:lnSpc>
              <a:buFont typeface="+mj-lt"/>
              <a:buAutoNum type="arabicPeriod"/>
            </a:pPr>
            <a:r>
              <a:rPr lang="nl-NL" sz="1700" b="1"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Wacht- en zoektijden</a:t>
            </a:r>
          </a:p>
          <a:p>
            <a:pPr lvl="1">
              <a:lnSpc>
                <a:spcPct val="120000"/>
              </a:lnSpc>
            </a:pPr>
            <a:r>
              <a:rPr lang="nl-NL" sz="1500" dirty="0" smtClean="0">
                <a:solidFill>
                  <a:srgbClr val="080808"/>
                </a:solidFill>
                <a:latin typeface="Arial" panose="020B0604020202020204" pitchFamily="34" charset="0"/>
                <a:ea typeface="Tahoma" panose="020B0604030504040204" pitchFamily="34" charset="0"/>
                <a:cs typeface="Arial" panose="020B0604020202020204" pitchFamily="34" charset="0"/>
              </a:rPr>
              <a:t>Totale woningbezit</a:t>
            </a:r>
            <a:endParaRPr lang="nl-NL" sz="15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endParaRPr>
          </a:p>
          <a:p>
            <a:pPr lvl="1">
              <a:lnSpc>
                <a:spcPct val="120000"/>
              </a:lnSpc>
            </a:pPr>
            <a:r>
              <a:rPr lang="nl-NL" sz="1500" dirty="0" smtClean="0">
                <a:solidFill>
                  <a:srgbClr val="080808"/>
                </a:solidFill>
                <a:latin typeface="Arial" panose="020B0604020202020204" pitchFamily="34" charset="0"/>
                <a:ea typeface="Tahoma" panose="020B0604030504040204" pitchFamily="34" charset="0"/>
                <a:cs typeface="Arial" panose="020B0604020202020204" pitchFamily="34" charset="0"/>
              </a:rPr>
              <a:t>Zoektijden </a:t>
            </a:r>
            <a:r>
              <a:rPr lang="nl-NL" sz="1500" dirty="0">
                <a:solidFill>
                  <a:srgbClr val="080808"/>
                </a:solidFill>
                <a:latin typeface="Arial" panose="020B0604020202020204" pitchFamily="34" charset="0"/>
                <a:ea typeface="Tahoma" panose="020B0604030504040204" pitchFamily="34" charset="0"/>
                <a:cs typeface="Arial" panose="020B0604020202020204" pitchFamily="34" charset="0"/>
              </a:rPr>
              <a:t>in </a:t>
            </a:r>
            <a:r>
              <a:rPr lang="nl-NL" sz="1500" dirty="0" smtClean="0">
                <a:solidFill>
                  <a:srgbClr val="080808"/>
                </a:solidFill>
                <a:latin typeface="Arial" panose="020B0604020202020204" pitchFamily="34" charset="0"/>
                <a:ea typeface="Tahoma" panose="020B0604030504040204" pitchFamily="34" charset="0"/>
                <a:cs typeface="Arial" panose="020B0604020202020204" pitchFamily="34" charset="0"/>
              </a:rPr>
              <a:t>de gemeente Noordenveld</a:t>
            </a:r>
          </a:p>
          <a:p>
            <a:pPr lvl="1">
              <a:lnSpc>
                <a:spcPct val="120000"/>
              </a:lnSpc>
            </a:pPr>
            <a:r>
              <a:rPr lang="nl-NL" sz="1500" dirty="0" smtClean="0">
                <a:solidFill>
                  <a:srgbClr val="080808"/>
                </a:solidFill>
                <a:latin typeface="Arial" panose="020B0604020202020204" pitchFamily="34" charset="0"/>
                <a:ea typeface="Tahoma" panose="020B0604030504040204" pitchFamily="34" charset="0"/>
                <a:cs typeface="Arial" panose="020B0604020202020204" pitchFamily="34" charset="0"/>
              </a:rPr>
              <a:t>Inschrijfduur &amp; zoektijden per </a:t>
            </a:r>
            <a:r>
              <a:rPr lang="nl-NL" sz="1500" dirty="0">
                <a:solidFill>
                  <a:srgbClr val="080808"/>
                </a:solidFill>
                <a:latin typeface="Arial" panose="020B0604020202020204" pitchFamily="34" charset="0"/>
                <a:ea typeface="Tahoma" panose="020B0604030504040204" pitchFamily="34" charset="0"/>
                <a:cs typeface="Arial" panose="020B0604020202020204" pitchFamily="34" charset="0"/>
              </a:rPr>
              <a:t>leeftijdscategorie </a:t>
            </a:r>
            <a:endParaRPr lang="nl-NL" sz="1500" dirty="0" smtClean="0">
              <a:solidFill>
                <a:srgbClr val="080808"/>
              </a:solidFill>
              <a:latin typeface="Arial" panose="020B0604020202020204" pitchFamily="34" charset="0"/>
              <a:ea typeface="Tahoma" panose="020B0604030504040204" pitchFamily="34" charset="0"/>
              <a:cs typeface="Arial" panose="020B0604020202020204" pitchFamily="34" charset="0"/>
            </a:endParaRPr>
          </a:p>
          <a:p>
            <a:pPr lvl="1">
              <a:lnSpc>
                <a:spcPct val="120000"/>
              </a:lnSpc>
            </a:pPr>
            <a:r>
              <a:rPr lang="nl-NL" sz="1500" dirty="0" smtClean="0">
                <a:solidFill>
                  <a:srgbClr val="080808"/>
                </a:solidFill>
                <a:latin typeface="Arial" panose="020B0604020202020204" pitchFamily="34" charset="0"/>
                <a:ea typeface="Tahoma" panose="020B0604030504040204" pitchFamily="34" charset="0"/>
                <a:cs typeface="Arial" panose="020B0604020202020204" pitchFamily="34" charset="0"/>
              </a:rPr>
              <a:t>Zoektijden en </a:t>
            </a:r>
            <a:r>
              <a:rPr lang="nl-NL" sz="1500" dirty="0">
                <a:solidFill>
                  <a:srgbClr val="080808"/>
                </a:solidFill>
                <a:latin typeface="Arial" panose="020B0604020202020204" pitchFamily="34" charset="0"/>
                <a:ea typeface="Tahoma" panose="020B0604030504040204" pitchFamily="34" charset="0"/>
                <a:cs typeface="Arial" panose="020B0604020202020204" pitchFamily="34" charset="0"/>
              </a:rPr>
              <a:t>per woningtype</a:t>
            </a:r>
          </a:p>
          <a:p>
            <a:pPr lvl="1">
              <a:lnSpc>
                <a:spcPct val="120000"/>
              </a:lnSpc>
            </a:pPr>
            <a:r>
              <a:rPr lang="nl-NL" sz="1500" dirty="0" smtClean="0">
                <a:solidFill>
                  <a:srgbClr val="080808"/>
                </a:solidFill>
                <a:latin typeface="Arial" panose="020B0604020202020204" pitchFamily="34" charset="0"/>
                <a:ea typeface="Tahoma" panose="020B0604030504040204" pitchFamily="34" charset="0"/>
                <a:cs typeface="Arial" panose="020B0604020202020204" pitchFamily="34" charset="0"/>
              </a:rPr>
              <a:t>Samenvatting wacht- en zoektijden</a:t>
            </a:r>
          </a:p>
          <a:p>
            <a:pPr marL="342900" indent="-342900">
              <a:lnSpc>
                <a:spcPct val="120000"/>
              </a:lnSpc>
              <a:buFont typeface="+mj-lt"/>
              <a:buAutoNum type="arabicPeriod"/>
            </a:pPr>
            <a:r>
              <a:rPr lang="nl-NL" sz="1700" b="1"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Vragen en afronding</a:t>
            </a:r>
          </a:p>
        </p:txBody>
      </p:sp>
    </p:spTree>
    <p:extLst>
      <p:ext uri="{BB962C8B-B14F-4D97-AF65-F5344CB8AC3E}">
        <p14:creationId xmlns:p14="http://schemas.microsoft.com/office/powerpoint/2010/main" val="360506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638" y="753228"/>
            <a:ext cx="8360842" cy="1080938"/>
          </a:xfrm>
        </p:spPr>
        <p:txBody>
          <a:bodyPr>
            <a:normAutofit/>
          </a:bodyPr>
          <a:lstStyle/>
          <a:p>
            <a:r>
              <a:rPr lang="nl-NL" sz="2700" b="1" dirty="0" smtClean="0"/>
              <a:t>1. Hoe werkt inschrijven voor een sociale huurwoning</a:t>
            </a:r>
            <a:br>
              <a:rPr lang="nl-NL" sz="2700" b="1" dirty="0" smtClean="0"/>
            </a:br>
            <a:endParaRPr lang="nl-NL" sz="2700" b="1" dirty="0">
              <a:solidFill>
                <a:srgbClr val="FF0000"/>
              </a:solidFill>
              <a:effectLst>
                <a:outerShdw blurRad="38100" dist="38100" dir="2700000" algn="tl">
                  <a:srgbClr val="000000">
                    <a:alpha val="43137"/>
                  </a:srgbClr>
                </a:outerShdw>
              </a:effectLst>
            </a:endParaRPr>
          </a:p>
        </p:txBody>
      </p:sp>
      <p:sp>
        <p:nvSpPr>
          <p:cNvPr id="3" name="Tijdelijke aanduiding voor inhoud 2"/>
          <p:cNvSpPr>
            <a:spLocks noGrp="1"/>
          </p:cNvSpPr>
          <p:nvPr>
            <p:ph idx="1"/>
          </p:nvPr>
        </p:nvSpPr>
        <p:spPr>
          <a:xfrm>
            <a:off x="521481" y="1700808"/>
            <a:ext cx="8622519" cy="4608512"/>
          </a:xfrm>
        </p:spPr>
        <p:txBody>
          <a:bodyPr>
            <a:noAutofit/>
          </a:bodyPr>
          <a:lstStyle/>
          <a:p>
            <a:pPr marL="714375" indent="-528638">
              <a:lnSpc>
                <a:spcPct val="114000"/>
              </a:lnSpc>
            </a:pP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Woningzoekenden schrijven zich in </a:t>
            </a:r>
            <a:endParaRPr lang="nl-NL" sz="1800" dirty="0">
              <a:solidFill>
                <a:srgbClr val="080808"/>
              </a:solidFill>
              <a:latin typeface="Arial" panose="020B0604020202020204" pitchFamily="34" charset="0"/>
              <a:ea typeface="Tahoma" panose="020B0604030504040204" pitchFamily="34" charset="0"/>
              <a:cs typeface="Arial" panose="020B0604020202020204" pitchFamily="34" charset="0"/>
            </a:endParaRPr>
          </a:p>
          <a:p>
            <a:pPr marL="714375" indent="-528638">
              <a:lnSpc>
                <a:spcPct val="114000"/>
              </a:lnSpc>
            </a:pP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(Eenmalige inschrijfkosten </a:t>
            </a:r>
            <a:r>
              <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rPr>
              <a:t>€ </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40: Geen </a:t>
            </a:r>
            <a:r>
              <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rPr>
              <a:t>‘opschoning’ van de lijst met ingeschreven </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woningzoekende)</a:t>
            </a:r>
          </a:p>
          <a:p>
            <a:pPr marL="714375" indent="-528638">
              <a:lnSpc>
                <a:spcPct val="114000"/>
              </a:lnSpc>
            </a:pP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Elke maand ingeschreven: 1 ‘punt’</a:t>
            </a:r>
          </a:p>
          <a:p>
            <a:pPr marL="0" indent="0">
              <a:buNone/>
            </a:pPr>
            <a:endParaRPr lang="nl-NL" sz="1600" dirty="0" smtClean="0">
              <a:solidFill>
                <a:srgbClr val="080808"/>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4" name="Afbeelding 3" descr="Schermopn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9144000" cy="4859445"/>
          </a:xfrm>
          <a:prstGeom prst="rect">
            <a:avLst/>
          </a:prstGeom>
        </p:spPr>
      </p:pic>
    </p:spTree>
    <p:extLst>
      <p:ext uri="{BB962C8B-B14F-4D97-AF65-F5344CB8AC3E}">
        <p14:creationId xmlns:p14="http://schemas.microsoft.com/office/powerpoint/2010/main" val="7924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Schermopna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4221088"/>
            <a:ext cx="1966181" cy="1921462"/>
          </a:xfrm>
          <a:prstGeom prst="rect">
            <a:avLst/>
          </a:prstGeom>
        </p:spPr>
      </p:pic>
      <p:sp>
        <p:nvSpPr>
          <p:cNvPr id="2" name="Titel 1"/>
          <p:cNvSpPr>
            <a:spLocks noGrp="1"/>
          </p:cNvSpPr>
          <p:nvPr>
            <p:ph type="title"/>
          </p:nvPr>
        </p:nvSpPr>
        <p:spPr>
          <a:xfrm>
            <a:off x="531638" y="753228"/>
            <a:ext cx="8360842" cy="1080938"/>
          </a:xfrm>
        </p:spPr>
        <p:txBody>
          <a:bodyPr>
            <a:normAutofit/>
          </a:bodyPr>
          <a:lstStyle/>
          <a:p>
            <a:r>
              <a:rPr lang="nl-NL" sz="2700" b="1" dirty="0" smtClean="0"/>
              <a:t>2. Hoe werkt zoeken naar een sociale huurwoning</a:t>
            </a:r>
            <a:br>
              <a:rPr lang="nl-NL" sz="2700" b="1" dirty="0" smtClean="0"/>
            </a:br>
            <a:endParaRPr lang="nl-NL" sz="2700" b="1" dirty="0">
              <a:solidFill>
                <a:srgbClr val="FF0000"/>
              </a:solidFill>
              <a:effectLst>
                <a:outerShdw blurRad="38100" dist="38100" dir="2700000" algn="tl">
                  <a:srgbClr val="000000">
                    <a:alpha val="43137"/>
                  </a:srgbClr>
                </a:outerShdw>
              </a:effectLst>
            </a:endParaRPr>
          </a:p>
        </p:txBody>
      </p:sp>
      <p:sp>
        <p:nvSpPr>
          <p:cNvPr id="3" name="Tijdelijke aanduiding voor inhoud 2"/>
          <p:cNvSpPr>
            <a:spLocks noGrp="1"/>
          </p:cNvSpPr>
          <p:nvPr>
            <p:ph idx="1"/>
          </p:nvPr>
        </p:nvSpPr>
        <p:spPr>
          <a:xfrm>
            <a:off x="521481" y="1700808"/>
            <a:ext cx="7866943" cy="3888432"/>
          </a:xfrm>
        </p:spPr>
        <p:txBody>
          <a:bodyPr>
            <a:noAutofit/>
          </a:bodyPr>
          <a:lstStyle/>
          <a:p>
            <a:pPr marL="714375" indent="-528638">
              <a:lnSpc>
                <a:spcPct val="114000"/>
              </a:lnSpc>
            </a:pP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Vrijkomend aanbod wordt gepubliceerd op </a:t>
            </a:r>
            <a:r>
              <a:rPr lang="nl-NL" sz="1800" dirty="0" smtClean="0">
                <a:solidFill>
                  <a:schemeClr val="tx2"/>
                </a:solidFill>
                <a:effectLst/>
                <a:latin typeface="Arial" panose="020B0604020202020204" pitchFamily="34" charset="0"/>
                <a:ea typeface="Tahoma" panose="020B0604030504040204" pitchFamily="34" charset="0"/>
                <a:cs typeface="Arial" panose="020B0604020202020204" pitchFamily="34" charset="0"/>
                <a:hlinkClick r:id="rId4"/>
              </a:rPr>
              <a:t>Woonborg.nl</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 en via </a:t>
            </a:r>
            <a:r>
              <a:rPr lang="nl-NL" sz="1800" dirty="0" smtClean="0">
                <a:solidFill>
                  <a:schemeClr val="tx2"/>
                </a:solidFill>
                <a:effectLst/>
                <a:latin typeface="Arial" panose="020B0604020202020204" pitchFamily="34" charset="0"/>
                <a:ea typeface="Tahoma" panose="020B0604030504040204" pitchFamily="34" charset="0"/>
                <a:cs typeface="Arial" panose="020B0604020202020204" pitchFamily="34" charset="0"/>
                <a:hlinkClick r:id="rId5"/>
              </a:rPr>
              <a:t>Drenthehuurt.nl</a:t>
            </a:r>
            <a:r>
              <a:rPr lang="nl-NL" sz="1800" dirty="0" smtClean="0">
                <a:solidFill>
                  <a:schemeClr val="tx2"/>
                </a:solidFill>
                <a:effectLst/>
                <a:latin typeface="Arial" panose="020B0604020202020204" pitchFamily="34" charset="0"/>
                <a:ea typeface="Tahoma" panose="020B0604030504040204" pitchFamily="34" charset="0"/>
                <a:cs typeface="Arial" panose="020B0604020202020204" pitchFamily="34" charset="0"/>
              </a:rPr>
              <a:t> </a:t>
            </a:r>
          </a:p>
          <a:p>
            <a:pPr marL="714375" indent="-528638">
              <a:lnSpc>
                <a:spcPct val="114000"/>
              </a:lnSpc>
            </a:pPr>
            <a:r>
              <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rPr>
              <a:t>Woningzoekende reageert zelf op vrijkomende woning</a:t>
            </a:r>
          </a:p>
          <a:p>
            <a:pPr marL="714375" indent="-528638">
              <a:lnSpc>
                <a:spcPct val="114000"/>
              </a:lnSpc>
            </a:pP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a:t>
            </a:r>
            <a:r>
              <a:rPr lang="nl-NL" sz="1800" dirty="0" err="1" smtClean="0">
                <a:solidFill>
                  <a:srgbClr val="080808"/>
                </a:solidFill>
                <a:effectLst/>
                <a:latin typeface="Arial" panose="020B0604020202020204" pitchFamily="34" charset="0"/>
                <a:ea typeface="Tahoma" panose="020B0604030504040204" pitchFamily="34" charset="0"/>
                <a:cs typeface="Arial" panose="020B0604020202020204" pitchFamily="34" charset="0"/>
              </a:rPr>
              <a:t>Passendheidscriteria</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 </a:t>
            </a:r>
            <a:endParaRPr lang="nl-NL" sz="1800" dirty="0">
              <a:solidFill>
                <a:srgbClr val="080808"/>
              </a:solidFill>
              <a:latin typeface="Arial" panose="020B0604020202020204" pitchFamily="34" charset="0"/>
              <a:ea typeface="Tahoma" panose="020B0604030504040204" pitchFamily="34" charset="0"/>
              <a:cs typeface="Arial" panose="020B0604020202020204" pitchFamily="34" charset="0"/>
            </a:endParaRPr>
          </a:p>
          <a:p>
            <a:pPr marL="1057275" lvl="1" indent="-342900">
              <a:lnSpc>
                <a:spcPct val="114000"/>
              </a:lnSpc>
            </a:pPr>
            <a:r>
              <a:rPr lang="nl-NL" sz="15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leeftijd</a:t>
            </a:r>
          </a:p>
          <a:p>
            <a:pPr marL="1057275" lvl="1" indent="-342900">
              <a:lnSpc>
                <a:spcPct val="114000"/>
              </a:lnSpc>
            </a:pPr>
            <a:r>
              <a:rPr lang="nl-NL" sz="15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inkomen</a:t>
            </a:r>
          </a:p>
          <a:p>
            <a:pPr marL="1057275" lvl="1" indent="-342900">
              <a:lnSpc>
                <a:spcPct val="114000"/>
              </a:lnSpc>
            </a:pPr>
            <a:r>
              <a:rPr lang="nl-NL" sz="15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huishoudenssamenstelling</a:t>
            </a:r>
          </a:p>
          <a:p>
            <a:pPr marL="714375" indent="-528638">
              <a:lnSpc>
                <a:spcPct val="114000"/>
              </a:lnSpc>
            </a:pP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Woningzoekende met meeste punten, en voldoend aan de ‘</a:t>
            </a:r>
            <a:r>
              <a:rPr lang="nl-NL" sz="1800" dirty="0" err="1" smtClean="0">
                <a:solidFill>
                  <a:srgbClr val="080808"/>
                </a:solidFill>
                <a:effectLst/>
                <a:latin typeface="Arial" panose="020B0604020202020204" pitchFamily="34" charset="0"/>
                <a:ea typeface="Tahoma" panose="020B0604030504040204" pitchFamily="34" charset="0"/>
                <a:cs typeface="Arial" panose="020B0604020202020204" pitchFamily="34" charset="0"/>
              </a:rPr>
              <a:t>passendheidscriteria</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 krijgt woning toegekend</a:t>
            </a:r>
          </a:p>
          <a:p>
            <a:pPr marL="714375" indent="-528638">
              <a:lnSpc>
                <a:spcPct val="114000"/>
              </a:lnSpc>
            </a:pP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Sociale urgentieregeling </a:t>
            </a:r>
            <a:r>
              <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rPr>
              <a:t>in uitzonderlijke </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situaties</a:t>
            </a:r>
          </a:p>
          <a:p>
            <a:pPr marL="0" indent="0">
              <a:buNone/>
            </a:pPr>
            <a:endParaRPr lang="nl-NL" sz="1600" dirty="0" smtClean="0">
              <a:solidFill>
                <a:srgbClr val="080808"/>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Tekstvak 3"/>
          <p:cNvSpPr txBox="1"/>
          <p:nvPr/>
        </p:nvSpPr>
        <p:spPr>
          <a:xfrm>
            <a:off x="0" y="6352154"/>
            <a:ext cx="9144000" cy="369332"/>
          </a:xfrm>
          <a:prstGeom prst="rect">
            <a:avLst/>
          </a:prstGeom>
          <a:solidFill>
            <a:schemeClr val="accent5"/>
          </a:solidFill>
        </p:spPr>
        <p:txBody>
          <a:bodyPr wrap="square" rtlCol="0">
            <a:spAutoFit/>
          </a:bodyPr>
          <a:lstStyle/>
          <a:p>
            <a:pPr algn="ctr"/>
            <a:r>
              <a:rPr lang="nl-NL" dirty="0" smtClean="0">
                <a:solidFill>
                  <a:schemeClr val="bg1"/>
                </a:solidFill>
              </a:rPr>
              <a:t>Wist u dat wij  2.317 woningen verhuren in de gemeente Noordenveld?</a:t>
            </a:r>
            <a:endParaRPr lang="nl-NL" dirty="0">
              <a:solidFill>
                <a:schemeClr val="bg1"/>
              </a:solidFill>
            </a:endParaRPr>
          </a:p>
        </p:txBody>
      </p:sp>
    </p:spTree>
    <p:extLst>
      <p:ext uri="{BB962C8B-B14F-4D97-AF65-F5344CB8AC3E}">
        <p14:creationId xmlns:p14="http://schemas.microsoft.com/office/powerpoint/2010/main" val="2871225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cstate="print">
            <a:extLst>
              <a:ext uri="{28A0092B-C50C-407E-A947-70E740481C1C}">
                <a14:useLocalDpi xmlns:a14="http://schemas.microsoft.com/office/drawing/2010/main" val="0"/>
              </a:ext>
            </a:extLst>
          </a:blip>
          <a:srcRect l="1" r="4944"/>
          <a:stretch/>
        </p:blipFill>
        <p:spPr>
          <a:xfrm flipH="1">
            <a:off x="4860032" y="81958"/>
            <a:ext cx="4209229" cy="6654737"/>
          </a:xfrm>
          <a:prstGeom prst="rect">
            <a:avLst/>
          </a:prstGeom>
        </p:spPr>
      </p:pic>
      <p:pic>
        <p:nvPicPr>
          <p:cNvPr id="6" name="Afbeelding 5"/>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30011" r="4944"/>
          <a:stretch/>
        </p:blipFill>
        <p:spPr>
          <a:xfrm flipH="1">
            <a:off x="4860030" y="81957"/>
            <a:ext cx="2880321" cy="6654737"/>
          </a:xfrm>
          <a:prstGeom prst="rect">
            <a:avLst/>
          </a:prstGeom>
        </p:spPr>
      </p:pic>
      <p:sp>
        <p:nvSpPr>
          <p:cNvPr id="2" name="Titel 1"/>
          <p:cNvSpPr>
            <a:spLocks noGrp="1"/>
          </p:cNvSpPr>
          <p:nvPr>
            <p:ph type="title"/>
          </p:nvPr>
        </p:nvSpPr>
        <p:spPr/>
        <p:txBody>
          <a:bodyPr>
            <a:normAutofit/>
          </a:bodyPr>
          <a:lstStyle/>
          <a:p>
            <a:r>
              <a:rPr lang="nl-NL" sz="2700" b="1" dirty="0"/>
              <a:t>3. Waar zijn wij aan gebonden?</a:t>
            </a:r>
          </a:p>
        </p:txBody>
      </p:sp>
      <p:sp>
        <p:nvSpPr>
          <p:cNvPr id="3" name="Tijdelijke aanduiding voor inhoud 2"/>
          <p:cNvSpPr>
            <a:spLocks noGrp="1"/>
          </p:cNvSpPr>
          <p:nvPr>
            <p:ph idx="1"/>
          </p:nvPr>
        </p:nvSpPr>
        <p:spPr>
          <a:xfrm>
            <a:off x="628650" y="1484784"/>
            <a:ext cx="7183710" cy="4968552"/>
          </a:xfrm>
        </p:spPr>
        <p:txBody>
          <a:bodyPr>
            <a:noAutofit/>
          </a:bodyPr>
          <a:lstStyle/>
          <a:p>
            <a:pPr marL="0" lvl="0" indent="0">
              <a:lnSpc>
                <a:spcPct val="130000"/>
              </a:lnSpc>
              <a:buNone/>
            </a:pPr>
            <a:r>
              <a:rPr lang="nl-NL" sz="1800" b="1" dirty="0">
                <a:solidFill>
                  <a:schemeClr val="accent5"/>
                </a:solidFill>
                <a:effectLst/>
                <a:latin typeface="Arial" panose="020B0604020202020204" pitchFamily="34" charset="0"/>
                <a:ea typeface="Tahoma" panose="020B0604030504040204" pitchFamily="34" charset="0"/>
                <a:cs typeface="Arial" panose="020B0604020202020204" pitchFamily="34" charset="0"/>
              </a:rPr>
              <a:t>De kerntaak van een </a:t>
            </a:r>
            <a:r>
              <a:rPr lang="nl-NL" sz="1800" b="1" dirty="0" smtClean="0">
                <a:solidFill>
                  <a:schemeClr val="accent5"/>
                </a:solidFill>
                <a:effectLst/>
                <a:latin typeface="Arial" panose="020B0604020202020204" pitchFamily="34" charset="0"/>
                <a:ea typeface="Tahoma" panose="020B0604030504040204" pitchFamily="34" charset="0"/>
                <a:cs typeface="Arial" panose="020B0604020202020204" pitchFamily="34" charset="0"/>
              </a:rPr>
              <a:t>woningcorporatie</a:t>
            </a:r>
            <a:endParaRPr lang="nl-NL" sz="1800" b="1" dirty="0">
              <a:solidFill>
                <a:schemeClr val="accent5"/>
              </a:solidFill>
              <a:effectLst/>
              <a:latin typeface="Arial" panose="020B0604020202020204" pitchFamily="34" charset="0"/>
              <a:ea typeface="Tahoma" panose="020B0604030504040204" pitchFamily="34" charset="0"/>
              <a:cs typeface="Arial" panose="020B0604020202020204" pitchFamily="34" charset="0"/>
            </a:endParaRPr>
          </a:p>
          <a:p>
            <a:pPr marL="447675" lvl="0" indent="-447675">
              <a:lnSpc>
                <a:spcPct val="100000"/>
              </a:lnSpc>
            </a:pPr>
            <a:r>
              <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rPr>
              <a:t>Bouwen, verhuren en beheren sociale huurwoningen en (beperkt) maatschappelijk vastgoed</a:t>
            </a:r>
          </a:p>
          <a:p>
            <a:pPr marL="447675" indent="-447675">
              <a:lnSpc>
                <a:spcPct val="100000"/>
              </a:lnSpc>
            </a:pPr>
            <a:r>
              <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rPr>
              <a:t>Verhuur aan doelgroep; inkomen onder € </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36.166 </a:t>
            </a:r>
            <a:r>
              <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rPr>
              <a:t>(prijspeil 2017)</a:t>
            </a:r>
          </a:p>
          <a:p>
            <a:pPr marL="447675" lvl="0" indent="-447675">
              <a:lnSpc>
                <a:spcPct val="100000"/>
              </a:lnSpc>
            </a:pPr>
            <a:r>
              <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rPr>
              <a:t>Beperkte </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leefbaarheidstaken</a:t>
            </a:r>
          </a:p>
          <a:p>
            <a:pPr marL="0" lvl="0" indent="0">
              <a:lnSpc>
                <a:spcPct val="100000"/>
              </a:lnSpc>
              <a:buNone/>
            </a:pPr>
            <a:endPar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endParaRPr>
          </a:p>
          <a:p>
            <a:pPr marL="0" indent="0">
              <a:lnSpc>
                <a:spcPct val="130000"/>
              </a:lnSpc>
              <a:buNone/>
            </a:pPr>
            <a:r>
              <a:rPr lang="nl-NL" sz="1800" b="1" dirty="0" smtClean="0">
                <a:solidFill>
                  <a:schemeClr val="accent5"/>
                </a:solidFill>
                <a:effectLst/>
                <a:latin typeface="Arial" panose="020B0604020202020204" pitchFamily="34" charset="0"/>
                <a:ea typeface="Tahoma" panose="020B0604030504040204" pitchFamily="34" charset="0"/>
                <a:cs typeface="Arial" panose="020B0604020202020204" pitchFamily="34" charset="0"/>
              </a:rPr>
              <a:t>Staatssteunregeling</a:t>
            </a:r>
            <a:endParaRPr lang="nl-NL" sz="1800" b="1" dirty="0">
              <a:solidFill>
                <a:schemeClr val="accent5"/>
              </a:solidFill>
              <a:effectLst/>
              <a:latin typeface="Arial" panose="020B0604020202020204" pitchFamily="34" charset="0"/>
              <a:ea typeface="Tahoma" panose="020B0604030504040204" pitchFamily="34" charset="0"/>
              <a:cs typeface="Arial" panose="020B0604020202020204" pitchFamily="34" charset="0"/>
            </a:endParaRPr>
          </a:p>
          <a:p>
            <a:pPr marL="447675" indent="-447675">
              <a:lnSpc>
                <a:spcPct val="100000"/>
              </a:lnSpc>
            </a:pPr>
            <a:r>
              <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rPr>
              <a:t>80% van de woningen moet worden toegewezen aan inkomens </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
            </a:r>
            <a:b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b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onder </a:t>
            </a:r>
            <a:r>
              <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rPr>
              <a:t>€ </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36.166</a:t>
            </a:r>
            <a:endPar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endParaRPr>
          </a:p>
          <a:p>
            <a:pPr marL="447675" indent="-447675">
              <a:lnSpc>
                <a:spcPct val="100000"/>
              </a:lnSpc>
            </a:pP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10% </a:t>
            </a:r>
            <a:r>
              <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rPr>
              <a:t>van de woningen moet worden toegewezen aan inkomens </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
            </a:r>
            <a:b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b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tussen € 36.166 </a:t>
            </a:r>
            <a:r>
              <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rPr>
              <a:t>en </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€ 40.349 </a:t>
            </a:r>
            <a:endPar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endParaRPr>
          </a:p>
          <a:p>
            <a:pPr marL="447675" indent="-447675">
              <a:lnSpc>
                <a:spcPct val="100000"/>
              </a:lnSpc>
            </a:pP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10% </a:t>
            </a:r>
            <a:r>
              <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rPr>
              <a:t>van de woningen mag de corporatie vrij toewijzen </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
            </a:r>
            <a:b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b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a:t>
            </a:r>
            <a:r>
              <a:rPr lang="nl-NL" sz="1800" dirty="0">
                <a:solidFill>
                  <a:srgbClr val="080808"/>
                </a:solidFill>
                <a:effectLst/>
                <a:latin typeface="Arial" panose="020B0604020202020204" pitchFamily="34" charset="0"/>
                <a:ea typeface="Tahoma" panose="020B0604030504040204" pitchFamily="34" charset="0"/>
                <a:cs typeface="Arial" panose="020B0604020202020204" pitchFamily="34" charset="0"/>
              </a:rPr>
              <a:t>grens € </a:t>
            </a:r>
            <a:r>
              <a:rPr lang="nl-NL" sz="1800" dirty="0" smtClean="0">
                <a:solidFill>
                  <a:srgbClr val="080808"/>
                </a:solidFill>
                <a:effectLst/>
                <a:latin typeface="Arial" panose="020B0604020202020204" pitchFamily="34" charset="0"/>
                <a:ea typeface="Tahoma" panose="020B0604030504040204" pitchFamily="34" charset="0"/>
                <a:cs typeface="Arial" panose="020B0604020202020204" pitchFamily="34" charset="0"/>
              </a:rPr>
              <a:t>43.000)</a:t>
            </a:r>
          </a:p>
          <a:p>
            <a:pPr marL="0" lvl="0" indent="0">
              <a:lnSpc>
                <a:spcPct val="130000"/>
              </a:lnSpc>
              <a:buNone/>
            </a:pPr>
            <a:endParaRPr lang="nl-NL" sz="1600" b="1" dirty="0">
              <a:solidFill>
                <a:srgbClr val="080808"/>
              </a:solidFill>
            </a:endParaRPr>
          </a:p>
          <a:p>
            <a:pPr>
              <a:lnSpc>
                <a:spcPct val="130000"/>
              </a:lnSpc>
            </a:pPr>
            <a:endParaRPr lang="nl-NL" sz="1600" dirty="0">
              <a:solidFill>
                <a:srgbClr val="080808"/>
              </a:solidFill>
            </a:endParaRPr>
          </a:p>
        </p:txBody>
      </p:sp>
    </p:spTree>
    <p:extLst>
      <p:ext uri="{BB962C8B-B14F-4D97-AF65-F5344CB8AC3E}">
        <p14:creationId xmlns:p14="http://schemas.microsoft.com/office/powerpoint/2010/main" val="821860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700" b="1" dirty="0"/>
              <a:t>3. Waar zijn wij aan gebonden?</a:t>
            </a:r>
          </a:p>
        </p:txBody>
      </p:sp>
      <p:sp>
        <p:nvSpPr>
          <p:cNvPr id="3" name="Tijdelijke aanduiding voor inhoud 2"/>
          <p:cNvSpPr>
            <a:spLocks noGrp="1"/>
          </p:cNvSpPr>
          <p:nvPr>
            <p:ph idx="1"/>
          </p:nvPr>
        </p:nvSpPr>
        <p:spPr>
          <a:xfrm>
            <a:off x="739170" y="1628800"/>
            <a:ext cx="8404830" cy="4536504"/>
          </a:xfrm>
        </p:spPr>
        <p:txBody>
          <a:bodyPr>
            <a:normAutofit/>
          </a:bodyPr>
          <a:lstStyle/>
          <a:p>
            <a:pPr marL="0" indent="0">
              <a:lnSpc>
                <a:spcPct val="110000"/>
              </a:lnSpc>
              <a:buNone/>
              <a:defRPr/>
            </a:pPr>
            <a:r>
              <a:rPr lang="nl-NL" sz="1800" b="1" dirty="0">
                <a:solidFill>
                  <a:schemeClr val="accent5"/>
                </a:solidFill>
                <a:latin typeface="Arial" panose="020B0604020202020204" pitchFamily="34" charset="0"/>
                <a:ea typeface="Tahoma" panose="020B0604030504040204" pitchFamily="34" charset="0"/>
                <a:cs typeface="Arial" panose="020B0604020202020204" pitchFamily="34" charset="0"/>
              </a:rPr>
              <a:t>Passend </a:t>
            </a:r>
            <a:r>
              <a:rPr lang="nl-NL" sz="1800" b="1" dirty="0" smtClean="0">
                <a:solidFill>
                  <a:schemeClr val="accent5"/>
                </a:solidFill>
                <a:latin typeface="Arial" panose="020B0604020202020204" pitchFamily="34" charset="0"/>
                <a:ea typeface="Tahoma" panose="020B0604030504040204" pitchFamily="34" charset="0"/>
                <a:cs typeface="Arial" panose="020B0604020202020204" pitchFamily="34" charset="0"/>
              </a:rPr>
              <a:t>toewijzen</a:t>
            </a:r>
            <a:endParaRPr lang="nl-NL" sz="1800" dirty="0">
              <a:solidFill>
                <a:schemeClr val="accent5"/>
              </a:solidFill>
              <a:latin typeface="Arial" panose="020B0604020202020204" pitchFamily="34" charset="0"/>
              <a:ea typeface="Tahoma" panose="020B0604030504040204" pitchFamily="34" charset="0"/>
              <a:cs typeface="Arial" panose="020B0604020202020204" pitchFamily="34" charset="0"/>
            </a:endParaRPr>
          </a:p>
          <a:p>
            <a:pPr marL="447675" indent="-447675">
              <a:lnSpc>
                <a:spcPct val="110000"/>
              </a:lnSpc>
              <a:defRPr/>
            </a:pPr>
            <a:r>
              <a:rPr lang="nl-NL" sz="1800" dirty="0">
                <a:solidFill>
                  <a:srgbClr val="080808"/>
                </a:solidFill>
                <a:latin typeface="Arial" panose="020B0604020202020204" pitchFamily="34" charset="0"/>
                <a:ea typeface="Tahoma" panose="020B0604030504040204" pitchFamily="34" charset="0"/>
                <a:cs typeface="Arial" panose="020B0604020202020204" pitchFamily="34" charset="0"/>
              </a:rPr>
              <a:t>95% van de huurtoeslaggerechtigden moet passend worden gehuisvest</a:t>
            </a:r>
          </a:p>
          <a:p>
            <a:pPr marL="447675" indent="-447675">
              <a:lnSpc>
                <a:spcPct val="110000"/>
              </a:lnSpc>
              <a:defRPr/>
            </a:pPr>
            <a:r>
              <a:rPr lang="nl-NL" sz="1800" dirty="0">
                <a:solidFill>
                  <a:srgbClr val="080808"/>
                </a:solidFill>
                <a:latin typeface="Arial" panose="020B0604020202020204" pitchFamily="34" charset="0"/>
                <a:ea typeface="Tahoma" panose="020B0604030504040204" pitchFamily="34" charset="0"/>
                <a:cs typeface="Arial" panose="020B0604020202020204" pitchFamily="34" charset="0"/>
              </a:rPr>
              <a:t>Maximale huurgrens voor huurtoeslaggerechtigden</a:t>
            </a:r>
          </a:p>
          <a:p>
            <a:pPr marL="447675" indent="-447675">
              <a:lnSpc>
                <a:spcPct val="110000"/>
              </a:lnSpc>
              <a:defRPr/>
            </a:pPr>
            <a:r>
              <a:rPr lang="nl-NL" sz="1800" dirty="0">
                <a:solidFill>
                  <a:srgbClr val="080808"/>
                </a:solidFill>
                <a:latin typeface="Arial" panose="020B0604020202020204" pitchFamily="34" charset="0"/>
                <a:ea typeface="Tahoma" panose="020B0604030504040204" pitchFamily="34" charset="0"/>
                <a:cs typeface="Arial" panose="020B0604020202020204" pitchFamily="34" charset="0"/>
              </a:rPr>
              <a:t>Bestuurlijke boete bij overschrijding</a:t>
            </a:r>
          </a:p>
          <a:p>
            <a:pPr marL="0" indent="0">
              <a:lnSpc>
                <a:spcPct val="110000"/>
              </a:lnSpc>
              <a:buNone/>
            </a:pPr>
            <a:endParaRPr lang="nl-NL" sz="1800" dirty="0" smtClean="0">
              <a:solidFill>
                <a:srgbClr val="080808"/>
              </a:solidFill>
              <a:latin typeface="Arial" panose="020B0604020202020204" pitchFamily="34" charset="0"/>
              <a:ea typeface="Tahoma" panose="020B0604030504040204" pitchFamily="34" charset="0"/>
              <a:cs typeface="Arial" panose="020B0604020202020204" pitchFamily="34" charset="0"/>
            </a:endParaRPr>
          </a:p>
          <a:p>
            <a:pPr marL="0" lvl="0" indent="0">
              <a:lnSpc>
                <a:spcPct val="110000"/>
              </a:lnSpc>
              <a:buNone/>
            </a:pPr>
            <a:r>
              <a:rPr lang="nl-NL" sz="1800" b="1" dirty="0">
                <a:solidFill>
                  <a:schemeClr val="accent5"/>
                </a:solidFill>
                <a:latin typeface="Arial" panose="020B0604020202020204" pitchFamily="34" charset="0"/>
                <a:ea typeface="Tahoma" panose="020B0604030504040204" pitchFamily="34" charset="0"/>
                <a:cs typeface="Arial" panose="020B0604020202020204" pitchFamily="34" charset="0"/>
              </a:rPr>
              <a:t>Sociale </a:t>
            </a:r>
            <a:r>
              <a:rPr lang="nl-NL" sz="1800" b="1" dirty="0" smtClean="0">
                <a:solidFill>
                  <a:schemeClr val="accent5"/>
                </a:solidFill>
                <a:latin typeface="Arial" panose="020B0604020202020204" pitchFamily="34" charset="0"/>
                <a:ea typeface="Tahoma" panose="020B0604030504040204" pitchFamily="34" charset="0"/>
                <a:cs typeface="Arial" panose="020B0604020202020204" pitchFamily="34" charset="0"/>
              </a:rPr>
              <a:t>huurwoningen</a:t>
            </a:r>
            <a:endParaRPr lang="nl-NL" sz="1800" b="1" dirty="0">
              <a:solidFill>
                <a:schemeClr val="accent5"/>
              </a:solidFill>
              <a:latin typeface="Arial" panose="020B0604020202020204" pitchFamily="34" charset="0"/>
              <a:ea typeface="Tahoma" panose="020B0604030504040204" pitchFamily="34" charset="0"/>
              <a:cs typeface="Arial" panose="020B0604020202020204" pitchFamily="34" charset="0"/>
            </a:endParaRPr>
          </a:p>
          <a:p>
            <a:pPr marL="447675" lvl="0" indent="-447675">
              <a:lnSpc>
                <a:spcPct val="110000"/>
              </a:lnSpc>
            </a:pPr>
            <a:r>
              <a:rPr lang="nl-NL" sz="1800" dirty="0">
                <a:solidFill>
                  <a:srgbClr val="080808"/>
                </a:solidFill>
                <a:latin typeface="Arial" panose="020B0604020202020204" pitchFamily="34" charset="0"/>
                <a:ea typeface="Tahoma" panose="020B0604030504040204" pitchFamily="34" charset="0"/>
                <a:cs typeface="Arial" panose="020B0604020202020204" pitchFamily="34" charset="0"/>
              </a:rPr>
              <a:t>Woningen met een huurprijs tot € 710,68 (prijspeil 2017)</a:t>
            </a:r>
          </a:p>
          <a:p>
            <a:pPr marL="447675" lvl="0" indent="-447675">
              <a:lnSpc>
                <a:spcPct val="110000"/>
              </a:lnSpc>
            </a:pPr>
            <a:r>
              <a:rPr lang="nl-NL" sz="1800" dirty="0">
                <a:solidFill>
                  <a:srgbClr val="080808"/>
                </a:solidFill>
                <a:latin typeface="Arial" panose="020B0604020202020204" pitchFamily="34" charset="0"/>
                <a:ea typeface="Tahoma" panose="020B0604030504040204" pitchFamily="34" charset="0"/>
                <a:cs typeface="Arial" panose="020B0604020202020204" pitchFamily="34" charset="0"/>
              </a:rPr>
              <a:t>Huishoudens met huurtoeslag, inkomens € 22.200 (1 persoon) en € 30.150 (meer personen per huishouden), moeten </a:t>
            </a:r>
            <a:r>
              <a:rPr lang="nl-NL" sz="1800" b="1" dirty="0">
                <a:solidFill>
                  <a:srgbClr val="080808"/>
                </a:solidFill>
                <a:latin typeface="Arial" panose="020B0604020202020204" pitchFamily="34" charset="0"/>
                <a:ea typeface="Tahoma" panose="020B0604030504040204" pitchFamily="34" charset="0"/>
                <a:cs typeface="Arial" panose="020B0604020202020204" pitchFamily="34" charset="0"/>
              </a:rPr>
              <a:t>passend</a:t>
            </a:r>
            <a:r>
              <a:rPr lang="nl-NL" sz="1800" dirty="0">
                <a:solidFill>
                  <a:srgbClr val="080808"/>
                </a:solidFill>
                <a:latin typeface="Arial" panose="020B0604020202020204" pitchFamily="34" charset="0"/>
                <a:ea typeface="Tahoma" panose="020B0604030504040204" pitchFamily="34" charset="0"/>
                <a:cs typeface="Arial" panose="020B0604020202020204" pitchFamily="34" charset="0"/>
              </a:rPr>
              <a:t> gehuisvest worden:</a:t>
            </a:r>
          </a:p>
          <a:p>
            <a:pPr marL="790575" lvl="2" indent="-447675">
              <a:lnSpc>
                <a:spcPct val="110000"/>
              </a:lnSpc>
              <a:buFont typeface="Courier New" panose="02070309020205020404" pitchFamily="49" charset="0"/>
              <a:buChar char="o"/>
            </a:pPr>
            <a:r>
              <a:rPr lang="en-US" sz="1800" i="1" dirty="0">
                <a:solidFill>
                  <a:srgbClr val="080808"/>
                </a:solidFill>
                <a:latin typeface="Arial" panose="020B0604020202020204" pitchFamily="34" charset="0"/>
                <a:ea typeface="Tahoma" panose="020B0604030504040204" pitchFamily="34" charset="0"/>
                <a:cs typeface="Arial" panose="020B0604020202020204" pitchFamily="34" charset="0"/>
              </a:rPr>
              <a:t>1-2 </a:t>
            </a:r>
            <a:r>
              <a:rPr lang="en-US" sz="1800" i="1" dirty="0" err="1">
                <a:solidFill>
                  <a:srgbClr val="080808"/>
                </a:solidFill>
                <a:latin typeface="Arial" panose="020B0604020202020204" pitchFamily="34" charset="0"/>
                <a:ea typeface="Tahoma" panose="020B0604030504040204" pitchFamily="34" charset="0"/>
                <a:cs typeface="Arial" panose="020B0604020202020204" pitchFamily="34" charset="0"/>
              </a:rPr>
              <a:t>persoonshuishoudens</a:t>
            </a:r>
            <a:r>
              <a:rPr lang="en-US" sz="1800" i="1" dirty="0">
                <a:solidFill>
                  <a:srgbClr val="080808"/>
                </a:solidFill>
                <a:latin typeface="Arial" panose="020B0604020202020204" pitchFamily="34" charset="0"/>
                <a:ea typeface="Tahoma" panose="020B0604030504040204" pitchFamily="34" charset="0"/>
                <a:cs typeface="Arial" panose="020B0604020202020204" pitchFamily="34" charset="0"/>
              </a:rPr>
              <a:t> </a:t>
            </a:r>
            <a:r>
              <a:rPr lang="en-US" sz="1800" i="1" dirty="0" err="1">
                <a:solidFill>
                  <a:srgbClr val="080808"/>
                </a:solidFill>
                <a:latin typeface="Arial" panose="020B0604020202020204" pitchFamily="34" charset="0"/>
                <a:ea typeface="Tahoma" panose="020B0604030504040204" pitchFamily="34" charset="0"/>
                <a:cs typeface="Arial" panose="020B0604020202020204" pitchFamily="34" charset="0"/>
              </a:rPr>
              <a:t>maximale</a:t>
            </a:r>
            <a:r>
              <a:rPr lang="en-US" sz="1800" i="1" dirty="0">
                <a:solidFill>
                  <a:srgbClr val="080808"/>
                </a:solidFill>
                <a:latin typeface="Arial" panose="020B0604020202020204" pitchFamily="34" charset="0"/>
                <a:ea typeface="Tahoma" panose="020B0604030504040204" pitchFamily="34" charset="0"/>
                <a:cs typeface="Arial" panose="020B0604020202020204" pitchFamily="34" charset="0"/>
              </a:rPr>
              <a:t> </a:t>
            </a:r>
            <a:r>
              <a:rPr lang="en-US" sz="1800" i="1" dirty="0" err="1">
                <a:solidFill>
                  <a:srgbClr val="080808"/>
                </a:solidFill>
                <a:latin typeface="Arial" panose="020B0604020202020204" pitchFamily="34" charset="0"/>
                <a:ea typeface="Tahoma" panose="020B0604030504040204" pitchFamily="34" charset="0"/>
                <a:cs typeface="Arial" panose="020B0604020202020204" pitchFamily="34" charset="0"/>
              </a:rPr>
              <a:t>huur</a:t>
            </a:r>
            <a:r>
              <a:rPr lang="en-US" sz="1800" i="1" dirty="0">
                <a:solidFill>
                  <a:srgbClr val="080808"/>
                </a:solidFill>
                <a:latin typeface="Arial" panose="020B0604020202020204" pitchFamily="34" charset="0"/>
                <a:ea typeface="Tahoma" panose="020B0604030504040204" pitchFamily="34" charset="0"/>
                <a:cs typeface="Arial" panose="020B0604020202020204" pitchFamily="34" charset="0"/>
              </a:rPr>
              <a:t> van </a:t>
            </a:r>
            <a:r>
              <a:rPr lang="en-US" sz="1800" i="1" dirty="0" smtClean="0">
                <a:solidFill>
                  <a:srgbClr val="080808"/>
                </a:solidFill>
                <a:latin typeface="Arial" panose="020B0604020202020204" pitchFamily="34" charset="0"/>
                <a:ea typeface="Tahoma" panose="020B0604030504040204" pitchFamily="34" charset="0"/>
                <a:cs typeface="Arial" panose="020B0604020202020204" pitchFamily="34" charset="0"/>
              </a:rPr>
              <a:t>€ 592,55</a:t>
            </a:r>
            <a:endParaRPr lang="en-US" sz="1800" i="1" dirty="0">
              <a:solidFill>
                <a:srgbClr val="080808"/>
              </a:solidFill>
              <a:latin typeface="Arial" panose="020B0604020202020204" pitchFamily="34" charset="0"/>
              <a:ea typeface="Tahoma" panose="020B0604030504040204" pitchFamily="34" charset="0"/>
              <a:cs typeface="Arial" panose="020B0604020202020204" pitchFamily="34" charset="0"/>
            </a:endParaRPr>
          </a:p>
          <a:p>
            <a:pPr marL="790575" lvl="2" indent="-447675">
              <a:lnSpc>
                <a:spcPct val="110000"/>
              </a:lnSpc>
              <a:buFont typeface="Courier New" panose="02070309020205020404" pitchFamily="49" charset="0"/>
              <a:buChar char="o"/>
            </a:pPr>
            <a:r>
              <a:rPr lang="en-US" sz="1800" i="1" dirty="0">
                <a:solidFill>
                  <a:srgbClr val="080808"/>
                </a:solidFill>
                <a:latin typeface="Arial" panose="020B0604020202020204" pitchFamily="34" charset="0"/>
                <a:ea typeface="Tahoma" panose="020B0604030504040204" pitchFamily="34" charset="0"/>
                <a:cs typeface="Arial" panose="020B0604020202020204" pitchFamily="34" charset="0"/>
              </a:rPr>
              <a:t>3- of </a:t>
            </a:r>
            <a:r>
              <a:rPr lang="en-US" sz="1800" i="1" dirty="0" err="1">
                <a:solidFill>
                  <a:srgbClr val="080808"/>
                </a:solidFill>
                <a:latin typeface="Arial" panose="020B0604020202020204" pitchFamily="34" charset="0"/>
                <a:ea typeface="Tahoma" panose="020B0604030504040204" pitchFamily="34" charset="0"/>
                <a:cs typeface="Arial" panose="020B0604020202020204" pitchFamily="34" charset="0"/>
              </a:rPr>
              <a:t>meerpersoonshuishoudens</a:t>
            </a:r>
            <a:r>
              <a:rPr lang="en-US" sz="1800" i="1" dirty="0">
                <a:solidFill>
                  <a:srgbClr val="080808"/>
                </a:solidFill>
                <a:latin typeface="Arial" panose="020B0604020202020204" pitchFamily="34" charset="0"/>
                <a:ea typeface="Tahoma" panose="020B0604030504040204" pitchFamily="34" charset="0"/>
                <a:cs typeface="Arial" panose="020B0604020202020204" pitchFamily="34" charset="0"/>
              </a:rPr>
              <a:t> </a:t>
            </a:r>
            <a:r>
              <a:rPr lang="en-US" sz="1800" i="1" dirty="0" err="1">
                <a:solidFill>
                  <a:srgbClr val="080808"/>
                </a:solidFill>
                <a:latin typeface="Arial" panose="020B0604020202020204" pitchFamily="34" charset="0"/>
                <a:ea typeface="Tahoma" panose="020B0604030504040204" pitchFamily="34" charset="0"/>
                <a:cs typeface="Arial" panose="020B0604020202020204" pitchFamily="34" charset="0"/>
              </a:rPr>
              <a:t>maximale</a:t>
            </a:r>
            <a:r>
              <a:rPr lang="en-US" sz="1800" i="1" dirty="0">
                <a:solidFill>
                  <a:srgbClr val="080808"/>
                </a:solidFill>
                <a:latin typeface="Arial" panose="020B0604020202020204" pitchFamily="34" charset="0"/>
                <a:ea typeface="Tahoma" panose="020B0604030504040204" pitchFamily="34" charset="0"/>
                <a:cs typeface="Arial" panose="020B0604020202020204" pitchFamily="34" charset="0"/>
              </a:rPr>
              <a:t> </a:t>
            </a:r>
            <a:r>
              <a:rPr lang="en-US" sz="1800" i="1" dirty="0" err="1">
                <a:solidFill>
                  <a:srgbClr val="080808"/>
                </a:solidFill>
                <a:latin typeface="Arial" panose="020B0604020202020204" pitchFamily="34" charset="0"/>
                <a:ea typeface="Tahoma" panose="020B0604030504040204" pitchFamily="34" charset="0"/>
                <a:cs typeface="Arial" panose="020B0604020202020204" pitchFamily="34" charset="0"/>
              </a:rPr>
              <a:t>huur</a:t>
            </a:r>
            <a:r>
              <a:rPr lang="en-US" sz="1800" i="1" dirty="0">
                <a:solidFill>
                  <a:srgbClr val="080808"/>
                </a:solidFill>
                <a:latin typeface="Arial" panose="020B0604020202020204" pitchFamily="34" charset="0"/>
                <a:ea typeface="Tahoma" panose="020B0604030504040204" pitchFamily="34" charset="0"/>
                <a:cs typeface="Arial" panose="020B0604020202020204" pitchFamily="34" charset="0"/>
              </a:rPr>
              <a:t> van </a:t>
            </a:r>
            <a:r>
              <a:rPr lang="en-US" sz="1800" i="1" dirty="0" smtClean="0">
                <a:solidFill>
                  <a:srgbClr val="080808"/>
                </a:solidFill>
                <a:latin typeface="Arial" panose="020B0604020202020204" pitchFamily="34" charset="0"/>
                <a:ea typeface="Tahoma" panose="020B0604030504040204" pitchFamily="34" charset="0"/>
                <a:cs typeface="Arial" panose="020B0604020202020204" pitchFamily="34" charset="0"/>
              </a:rPr>
              <a:t>€ 635,05 </a:t>
            </a:r>
            <a:endParaRPr lang="en-US" sz="1800" i="1" dirty="0">
              <a:solidFill>
                <a:srgbClr val="080808"/>
              </a:solidFill>
              <a:latin typeface="Arial" panose="020B0604020202020204" pitchFamily="34" charset="0"/>
              <a:ea typeface="Tahoma" panose="020B0604030504040204" pitchFamily="34" charset="0"/>
              <a:cs typeface="Arial" panose="020B0604020202020204" pitchFamily="34" charset="0"/>
            </a:endParaRPr>
          </a:p>
          <a:p>
            <a:pPr marL="0" indent="0">
              <a:buNone/>
            </a:pPr>
            <a:endParaRPr lang="nl-NL"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1599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700" b="1" dirty="0"/>
              <a:t>4</a:t>
            </a:r>
            <a:r>
              <a:rPr lang="nl-NL" sz="2700" b="1" dirty="0" smtClean="0"/>
              <a:t>. Wacht- en zoektijden</a:t>
            </a:r>
            <a:endParaRPr lang="nl-NL" sz="2700" b="1" dirty="0"/>
          </a:p>
        </p:txBody>
      </p:sp>
      <p:graphicFrame>
        <p:nvGraphicFramePr>
          <p:cNvPr id="5" name="Grafiek 4"/>
          <p:cNvGraphicFramePr>
            <a:graphicFrameLocks/>
          </p:cNvGraphicFramePr>
          <p:nvPr>
            <p:extLst>
              <p:ext uri="{D42A27DB-BD31-4B8C-83A1-F6EECF244321}">
                <p14:modId xmlns:p14="http://schemas.microsoft.com/office/powerpoint/2010/main" val="3663628436"/>
              </p:ext>
            </p:extLst>
          </p:nvPr>
        </p:nvGraphicFramePr>
        <p:xfrm>
          <a:off x="548097" y="1844824"/>
          <a:ext cx="8047806" cy="468052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hthoek 6"/>
          <p:cNvSpPr/>
          <p:nvPr/>
        </p:nvSpPr>
        <p:spPr>
          <a:xfrm>
            <a:off x="971600" y="1213759"/>
            <a:ext cx="5976664" cy="369332"/>
          </a:xfrm>
          <a:prstGeom prst="rect">
            <a:avLst/>
          </a:prstGeom>
        </p:spPr>
        <p:txBody>
          <a:bodyPr wrap="square">
            <a:spAutoFit/>
          </a:bodyPr>
          <a:lstStyle/>
          <a:p>
            <a:r>
              <a:rPr lang="nl-NL" dirty="0" smtClean="0"/>
              <a:t>Totale woningbezit Woonborg in 4 gemeenten</a:t>
            </a:r>
            <a:endParaRPr lang="nl-NL" dirty="0"/>
          </a:p>
        </p:txBody>
      </p:sp>
    </p:spTree>
    <p:extLst>
      <p:ext uri="{BB962C8B-B14F-4D97-AF65-F5344CB8AC3E}">
        <p14:creationId xmlns:p14="http://schemas.microsoft.com/office/powerpoint/2010/main" val="1968476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700" b="1" dirty="0"/>
              <a:t>4</a:t>
            </a:r>
            <a:r>
              <a:rPr lang="nl-NL" sz="2700" b="1" dirty="0" smtClean="0"/>
              <a:t>. Wacht- en zoektijden</a:t>
            </a:r>
            <a:endParaRPr lang="nl-NL" sz="2700" b="1" dirty="0"/>
          </a:p>
        </p:txBody>
      </p:sp>
      <p:sp>
        <p:nvSpPr>
          <p:cNvPr id="3" name="Tijdelijke aanduiding voor inhoud 2"/>
          <p:cNvSpPr>
            <a:spLocks noGrp="1"/>
          </p:cNvSpPr>
          <p:nvPr>
            <p:ph idx="1"/>
          </p:nvPr>
        </p:nvSpPr>
        <p:spPr>
          <a:xfrm>
            <a:off x="4719531" y="1556792"/>
            <a:ext cx="4248472" cy="5301208"/>
          </a:xfrm>
        </p:spPr>
        <p:txBody>
          <a:bodyPr>
            <a:normAutofit/>
          </a:bodyPr>
          <a:lstStyle/>
          <a:p>
            <a:pPr marL="0" indent="0">
              <a:lnSpc>
                <a:spcPct val="110000"/>
              </a:lnSpc>
              <a:buNone/>
              <a:defRPr/>
            </a:pPr>
            <a:r>
              <a:rPr lang="nl-NL" sz="1800" b="1" dirty="0" smtClean="0">
                <a:solidFill>
                  <a:schemeClr val="accent5"/>
                </a:solidFill>
                <a:latin typeface="Arial" panose="020B0604020202020204" pitchFamily="34" charset="0"/>
                <a:ea typeface="Tahoma" panose="020B0604030504040204" pitchFamily="34" charset="0"/>
                <a:cs typeface="Arial" panose="020B0604020202020204" pitchFamily="34" charset="0"/>
              </a:rPr>
              <a:t>Inschrijfduur</a:t>
            </a:r>
            <a:endParaRPr lang="nl-NL" sz="1800" dirty="0">
              <a:solidFill>
                <a:schemeClr val="accent5"/>
              </a:solidFill>
              <a:latin typeface="Arial" panose="020B0604020202020204" pitchFamily="34" charset="0"/>
              <a:ea typeface="Tahoma" panose="020B0604030504040204" pitchFamily="34" charset="0"/>
              <a:cs typeface="Arial" panose="020B0604020202020204" pitchFamily="34" charset="0"/>
            </a:endParaRPr>
          </a:p>
          <a:p>
            <a:pPr marL="0" indent="0">
              <a:lnSpc>
                <a:spcPct val="110000"/>
              </a:lnSpc>
              <a:buNone/>
              <a:defRPr/>
            </a:pPr>
            <a:r>
              <a:rPr lang="nl-NL" sz="1800" dirty="0" smtClean="0">
                <a:solidFill>
                  <a:srgbClr val="080808"/>
                </a:solidFill>
                <a:latin typeface="Arial" panose="020B0604020202020204" pitchFamily="34" charset="0"/>
                <a:ea typeface="Tahoma" panose="020B0604030504040204" pitchFamily="34" charset="0"/>
                <a:cs typeface="Arial" panose="020B0604020202020204" pitchFamily="34" charset="0"/>
              </a:rPr>
              <a:t>De </a:t>
            </a:r>
            <a:r>
              <a:rPr lang="nl-NL" sz="1800" dirty="0">
                <a:solidFill>
                  <a:srgbClr val="080808"/>
                </a:solidFill>
                <a:latin typeface="Arial" panose="020B0604020202020204" pitchFamily="34" charset="0"/>
                <a:ea typeface="Tahoma" panose="020B0604030504040204" pitchFamily="34" charset="0"/>
                <a:cs typeface="Arial" panose="020B0604020202020204" pitchFamily="34" charset="0"/>
              </a:rPr>
              <a:t>tijd tussen de datum van inschrijving tot de datum dat de woning wordt </a:t>
            </a:r>
            <a:r>
              <a:rPr lang="nl-NL" sz="1800" dirty="0" smtClean="0">
                <a:solidFill>
                  <a:srgbClr val="080808"/>
                </a:solidFill>
                <a:latin typeface="Arial" panose="020B0604020202020204" pitchFamily="34" charset="0"/>
                <a:ea typeface="Tahoma" panose="020B0604030504040204" pitchFamily="34" charset="0"/>
                <a:cs typeface="Arial" panose="020B0604020202020204" pitchFamily="34" charset="0"/>
              </a:rPr>
              <a:t>toegekend.</a:t>
            </a:r>
          </a:p>
          <a:p>
            <a:pPr marL="0" indent="0">
              <a:lnSpc>
                <a:spcPct val="110000"/>
              </a:lnSpc>
              <a:buNone/>
              <a:defRPr/>
            </a:pPr>
            <a:endParaRPr lang="nl-NL" sz="1800" dirty="0">
              <a:solidFill>
                <a:srgbClr val="080808"/>
              </a:solidFill>
              <a:latin typeface="Arial" panose="020B0604020202020204" pitchFamily="34" charset="0"/>
              <a:ea typeface="Tahoma" panose="020B0604030504040204" pitchFamily="34" charset="0"/>
              <a:cs typeface="Arial" panose="020B0604020202020204" pitchFamily="34" charset="0"/>
            </a:endParaRPr>
          </a:p>
          <a:p>
            <a:pPr marL="0" indent="0">
              <a:lnSpc>
                <a:spcPct val="110000"/>
              </a:lnSpc>
              <a:buNone/>
              <a:defRPr/>
            </a:pPr>
            <a:endParaRPr lang="nl-NL" sz="1800" dirty="0" smtClean="0">
              <a:solidFill>
                <a:srgbClr val="080808"/>
              </a:solidFill>
              <a:latin typeface="Arial" panose="020B0604020202020204" pitchFamily="34" charset="0"/>
              <a:ea typeface="Tahoma" panose="020B0604030504040204" pitchFamily="34" charset="0"/>
              <a:cs typeface="Arial" panose="020B0604020202020204" pitchFamily="34" charset="0"/>
            </a:endParaRPr>
          </a:p>
          <a:p>
            <a:pPr marL="0" indent="0">
              <a:lnSpc>
                <a:spcPct val="110000"/>
              </a:lnSpc>
              <a:buNone/>
              <a:defRPr/>
            </a:pPr>
            <a:endParaRPr lang="nl-NL" sz="1800" dirty="0">
              <a:solidFill>
                <a:srgbClr val="080808"/>
              </a:solidFill>
              <a:latin typeface="Arial" panose="020B0604020202020204" pitchFamily="34" charset="0"/>
              <a:ea typeface="Tahoma" panose="020B0604030504040204" pitchFamily="34" charset="0"/>
              <a:cs typeface="Arial" panose="020B0604020202020204" pitchFamily="34" charset="0"/>
            </a:endParaRPr>
          </a:p>
          <a:p>
            <a:pPr marL="0" indent="0">
              <a:lnSpc>
                <a:spcPct val="110000"/>
              </a:lnSpc>
              <a:buNone/>
              <a:defRPr/>
            </a:pPr>
            <a:endParaRPr lang="nl-NL" sz="1800" dirty="0" smtClean="0">
              <a:solidFill>
                <a:srgbClr val="080808"/>
              </a:solidFill>
              <a:latin typeface="Arial" panose="020B0604020202020204" pitchFamily="34" charset="0"/>
              <a:ea typeface="Tahoma" panose="020B0604030504040204" pitchFamily="34" charset="0"/>
              <a:cs typeface="Arial" panose="020B0604020202020204" pitchFamily="34" charset="0"/>
            </a:endParaRPr>
          </a:p>
          <a:p>
            <a:pPr marL="0" indent="0">
              <a:lnSpc>
                <a:spcPct val="110000"/>
              </a:lnSpc>
              <a:buNone/>
              <a:defRPr/>
            </a:pPr>
            <a:endParaRPr lang="nl-NL" sz="1800" dirty="0">
              <a:solidFill>
                <a:srgbClr val="080808"/>
              </a:solidFill>
              <a:latin typeface="Arial" panose="020B0604020202020204" pitchFamily="34" charset="0"/>
              <a:ea typeface="Tahoma" panose="020B0604030504040204" pitchFamily="34" charset="0"/>
              <a:cs typeface="Arial" panose="020B0604020202020204" pitchFamily="34" charset="0"/>
            </a:endParaRPr>
          </a:p>
          <a:p>
            <a:pPr marL="0" indent="0">
              <a:lnSpc>
                <a:spcPct val="110000"/>
              </a:lnSpc>
              <a:buNone/>
              <a:defRPr/>
            </a:pPr>
            <a:r>
              <a:rPr lang="nl-NL" sz="1800" b="1" dirty="0" smtClean="0">
                <a:solidFill>
                  <a:schemeClr val="accent5"/>
                </a:solidFill>
                <a:latin typeface="Arial" panose="020B0604020202020204" pitchFamily="34" charset="0"/>
                <a:ea typeface="Tahoma" panose="020B0604030504040204" pitchFamily="34" charset="0"/>
                <a:cs typeface="Arial" panose="020B0604020202020204" pitchFamily="34" charset="0"/>
              </a:rPr>
              <a:t>Wachttijd</a:t>
            </a:r>
          </a:p>
          <a:p>
            <a:pPr marL="0" indent="0">
              <a:lnSpc>
                <a:spcPct val="110000"/>
              </a:lnSpc>
              <a:buNone/>
              <a:defRPr/>
            </a:pPr>
            <a:r>
              <a:rPr lang="nl-NL" sz="1800" dirty="0" smtClean="0">
                <a:solidFill>
                  <a:srgbClr val="080808"/>
                </a:solidFill>
                <a:latin typeface="Arial" panose="020B0604020202020204" pitchFamily="34" charset="0"/>
                <a:ea typeface="Tahoma" panose="020B0604030504040204" pitchFamily="34" charset="0"/>
                <a:cs typeface="Arial" panose="020B0604020202020204" pitchFamily="34" charset="0"/>
              </a:rPr>
              <a:t>De tijd tussen de datum van inschrijving tot de datum waarop de 1</a:t>
            </a:r>
            <a:r>
              <a:rPr lang="nl-NL" sz="1800" baseline="30000" dirty="0" smtClean="0">
                <a:solidFill>
                  <a:srgbClr val="080808"/>
                </a:solidFill>
                <a:latin typeface="Arial" panose="020B0604020202020204" pitchFamily="34" charset="0"/>
                <a:ea typeface="Tahoma" panose="020B0604030504040204" pitchFamily="34" charset="0"/>
                <a:cs typeface="Arial" panose="020B0604020202020204" pitchFamily="34" charset="0"/>
              </a:rPr>
              <a:t>e</a:t>
            </a:r>
            <a:r>
              <a:rPr lang="nl-NL" sz="1800" dirty="0" smtClean="0">
                <a:solidFill>
                  <a:srgbClr val="080808"/>
                </a:solidFill>
                <a:latin typeface="Arial" panose="020B0604020202020204" pitchFamily="34" charset="0"/>
                <a:ea typeface="Tahoma" panose="020B0604030504040204" pitchFamily="34" charset="0"/>
                <a:cs typeface="Arial" panose="020B0604020202020204" pitchFamily="34" charset="0"/>
              </a:rPr>
              <a:t> reactie wordt ingestuurd op een vrijkomende woning.</a:t>
            </a:r>
            <a:endParaRPr lang="nl-NL" sz="1800" dirty="0">
              <a:solidFill>
                <a:srgbClr val="080808"/>
              </a:solidFill>
              <a:latin typeface="Arial" panose="020B0604020202020204" pitchFamily="34" charset="0"/>
              <a:ea typeface="Tahoma" panose="020B0604030504040204" pitchFamily="34" charset="0"/>
              <a:cs typeface="Arial" panose="020B0604020202020204" pitchFamily="34" charset="0"/>
            </a:endParaRPr>
          </a:p>
        </p:txBody>
      </p:sp>
      <p:pic>
        <p:nvPicPr>
          <p:cNvPr id="4" name="Afbeelding 3"/>
          <p:cNvPicPr>
            <a:picLocks noChangeAspect="1"/>
          </p:cNvPicPr>
          <p:nvPr/>
        </p:nvPicPr>
        <p:blipFill rotWithShape="1">
          <a:blip r:embed="rId2"/>
          <a:srcRect t="4482" r="1786" b="5876"/>
          <a:stretch/>
        </p:blipFill>
        <p:spPr>
          <a:xfrm>
            <a:off x="471313" y="1793068"/>
            <a:ext cx="4032448" cy="1466345"/>
          </a:xfrm>
          <a:prstGeom prst="rect">
            <a:avLst/>
          </a:prstGeom>
          <a:ln>
            <a:solidFill>
              <a:schemeClr val="bg1"/>
            </a:solidFill>
          </a:ln>
        </p:spPr>
      </p:pic>
      <p:pic>
        <p:nvPicPr>
          <p:cNvPr id="6" name="Afbeelding 5"/>
          <p:cNvPicPr>
            <a:picLocks noChangeAspect="1"/>
          </p:cNvPicPr>
          <p:nvPr/>
        </p:nvPicPr>
        <p:blipFill rotWithShape="1">
          <a:blip r:embed="rId3"/>
          <a:srcRect b="21428"/>
          <a:stretch/>
        </p:blipFill>
        <p:spPr>
          <a:xfrm>
            <a:off x="4827543" y="3284984"/>
            <a:ext cx="4032448" cy="1584176"/>
          </a:xfrm>
          <a:prstGeom prst="rect">
            <a:avLst/>
          </a:prstGeom>
        </p:spPr>
      </p:pic>
      <p:sp>
        <p:nvSpPr>
          <p:cNvPr id="7" name="Rechthoek 6"/>
          <p:cNvSpPr/>
          <p:nvPr/>
        </p:nvSpPr>
        <p:spPr>
          <a:xfrm>
            <a:off x="471567" y="3215356"/>
            <a:ext cx="4247964" cy="2471446"/>
          </a:xfrm>
          <a:prstGeom prst="rect">
            <a:avLst/>
          </a:prstGeom>
        </p:spPr>
        <p:txBody>
          <a:bodyPr wrap="square">
            <a:spAutoFit/>
          </a:bodyPr>
          <a:lstStyle/>
          <a:p>
            <a:pPr>
              <a:lnSpc>
                <a:spcPct val="110000"/>
              </a:lnSpc>
              <a:defRPr/>
            </a:pPr>
            <a:endParaRPr lang="nl-NL" dirty="0">
              <a:solidFill>
                <a:srgbClr val="080808"/>
              </a:solidFill>
              <a:latin typeface="Arial" panose="020B0604020202020204" pitchFamily="34" charset="0"/>
              <a:ea typeface="Tahoma" panose="020B0604030504040204" pitchFamily="34" charset="0"/>
              <a:cs typeface="Arial" panose="020B0604020202020204" pitchFamily="34" charset="0"/>
            </a:endParaRPr>
          </a:p>
          <a:p>
            <a:pPr lvl="0">
              <a:lnSpc>
                <a:spcPct val="110000"/>
              </a:lnSpc>
            </a:pPr>
            <a:r>
              <a:rPr lang="nl-NL" b="1" dirty="0">
                <a:solidFill>
                  <a:schemeClr val="accent5"/>
                </a:solidFill>
                <a:latin typeface="Arial" panose="020B0604020202020204" pitchFamily="34" charset="0"/>
                <a:ea typeface="Tahoma" panose="020B0604030504040204" pitchFamily="34" charset="0"/>
                <a:cs typeface="Arial" panose="020B0604020202020204" pitchFamily="34" charset="0"/>
              </a:rPr>
              <a:t>Zoektijd</a:t>
            </a:r>
          </a:p>
          <a:p>
            <a:pPr lvl="0">
              <a:lnSpc>
                <a:spcPct val="110000"/>
              </a:lnSpc>
            </a:pPr>
            <a:r>
              <a:rPr lang="nl-NL" dirty="0">
                <a:solidFill>
                  <a:srgbClr val="080808"/>
                </a:solidFill>
                <a:latin typeface="Arial" panose="020B0604020202020204" pitchFamily="34" charset="0"/>
                <a:ea typeface="Tahoma" panose="020B0604030504040204" pitchFamily="34" charset="0"/>
                <a:cs typeface="Arial" panose="020B0604020202020204" pitchFamily="34" charset="0"/>
              </a:rPr>
              <a:t>De tijd tussen de datum van de 1e reactie op een vrijkomende woning tot de datum dat er een woning wordt toegekend en geaccepteerd.</a:t>
            </a:r>
          </a:p>
          <a:p>
            <a:pPr marL="447675" lvl="0" indent="-447675">
              <a:lnSpc>
                <a:spcPct val="110000"/>
              </a:lnSpc>
            </a:pPr>
            <a:endParaRPr lang="en-US" i="1" dirty="0">
              <a:solidFill>
                <a:srgbClr val="080808"/>
              </a:solidFill>
              <a:latin typeface="Arial" panose="020B0604020202020204" pitchFamily="34" charset="0"/>
              <a:ea typeface="Tahoma" panose="020B0604030504040204" pitchFamily="34" charset="0"/>
              <a:cs typeface="Arial" panose="020B0604020202020204" pitchFamily="34" charset="0"/>
            </a:endParaRPr>
          </a:p>
          <a:p>
            <a:endParaRPr lang="nl-NL"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2949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ek 4"/>
          <p:cNvGraphicFramePr>
            <a:graphicFrameLocks/>
          </p:cNvGraphicFramePr>
          <p:nvPr>
            <p:extLst>
              <p:ext uri="{D42A27DB-BD31-4B8C-83A1-F6EECF244321}">
                <p14:modId xmlns:p14="http://schemas.microsoft.com/office/powerpoint/2010/main" val="1035557746"/>
              </p:ext>
            </p:extLst>
          </p:nvPr>
        </p:nvGraphicFramePr>
        <p:xfrm>
          <a:off x="179512" y="0"/>
          <a:ext cx="10336341" cy="74168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a:xfrm>
            <a:off x="467544" y="253572"/>
            <a:ext cx="8928992" cy="1508760"/>
          </a:xfrm>
        </p:spPr>
        <p:txBody>
          <a:bodyPr>
            <a:normAutofit/>
          </a:bodyPr>
          <a:lstStyle/>
          <a:p>
            <a:r>
              <a:rPr lang="nl-NL" sz="2700" b="1" dirty="0" smtClean="0"/>
              <a:t>4. Wacht- en zoektijden</a:t>
            </a:r>
            <a:endParaRPr lang="nl-NL" sz="2700" b="1" i="1" dirty="0" smtClean="0"/>
          </a:p>
        </p:txBody>
      </p:sp>
      <p:sp>
        <p:nvSpPr>
          <p:cNvPr id="8" name="Tekstvak 7"/>
          <p:cNvSpPr txBox="1"/>
          <p:nvPr/>
        </p:nvSpPr>
        <p:spPr>
          <a:xfrm>
            <a:off x="0" y="5889145"/>
            <a:ext cx="9173371" cy="715581"/>
          </a:xfrm>
          <a:prstGeom prst="rect">
            <a:avLst/>
          </a:prstGeom>
          <a:solidFill>
            <a:schemeClr val="bg2">
              <a:lumMod val="20000"/>
              <a:lumOff val="80000"/>
            </a:schemeClr>
          </a:solidFill>
        </p:spPr>
        <p:txBody>
          <a:bodyPr wrap="square" rtlCol="0">
            <a:spAutoFit/>
          </a:bodyPr>
          <a:lstStyle/>
          <a:p>
            <a:pPr marL="285750" indent="-285750">
              <a:buFont typeface="Arial" panose="020B0604020202020204" pitchFamily="34" charset="0"/>
              <a:buChar char="•"/>
            </a:pPr>
            <a:r>
              <a:rPr lang="nl-NL" sz="1350" i="1" dirty="0" smtClean="0">
                <a:solidFill>
                  <a:schemeClr val="tx1">
                    <a:lumMod val="85000"/>
                    <a:lumOff val="15000"/>
                  </a:schemeClr>
                </a:solidFill>
              </a:rPr>
              <a:t>73% van de mensen die in Noordenveld in 2015 en 2016 een nieuw huurcontract ondertekenden zocht korter dan 6 maanden</a:t>
            </a:r>
          </a:p>
          <a:p>
            <a:pPr marL="285750" indent="-285750">
              <a:buFont typeface="Arial" panose="020B0604020202020204" pitchFamily="34" charset="0"/>
              <a:buChar char="•"/>
            </a:pPr>
            <a:r>
              <a:rPr lang="nl-NL" sz="1350" i="1" dirty="0" smtClean="0">
                <a:solidFill>
                  <a:schemeClr val="tx1">
                    <a:lumMod val="85000"/>
                    <a:lumOff val="15000"/>
                  </a:schemeClr>
                </a:solidFill>
              </a:rPr>
              <a:t>Bij 11% van deze mensen duurde de zoektocht 2 jaar of langer</a:t>
            </a:r>
          </a:p>
          <a:p>
            <a:pPr marL="285750" indent="-285750">
              <a:buFont typeface="Arial" panose="020B0604020202020204" pitchFamily="34" charset="0"/>
              <a:buChar char="•"/>
            </a:pPr>
            <a:r>
              <a:rPr lang="nl-NL" sz="1350" i="1" dirty="0" smtClean="0">
                <a:solidFill>
                  <a:schemeClr val="tx1">
                    <a:lumMod val="85000"/>
                    <a:lumOff val="15000"/>
                  </a:schemeClr>
                </a:solidFill>
              </a:rPr>
              <a:t>De gemiddelde zoektijd was in 2015-2016 in Noordenveld 7 maanden</a:t>
            </a:r>
            <a:endParaRPr lang="nl-NL" sz="1350" i="1" dirty="0">
              <a:solidFill>
                <a:schemeClr val="tx1">
                  <a:lumMod val="85000"/>
                  <a:lumOff val="15000"/>
                </a:schemeClr>
              </a:solidFill>
            </a:endParaRPr>
          </a:p>
        </p:txBody>
      </p:sp>
      <p:sp>
        <p:nvSpPr>
          <p:cNvPr id="4" name="Rechthoek 3"/>
          <p:cNvSpPr/>
          <p:nvPr/>
        </p:nvSpPr>
        <p:spPr>
          <a:xfrm>
            <a:off x="827584" y="1131389"/>
            <a:ext cx="6048672" cy="369332"/>
          </a:xfrm>
          <a:prstGeom prst="rect">
            <a:avLst/>
          </a:prstGeom>
        </p:spPr>
        <p:txBody>
          <a:bodyPr wrap="square">
            <a:spAutoFit/>
          </a:bodyPr>
          <a:lstStyle/>
          <a:p>
            <a:r>
              <a:rPr lang="nl-NL" dirty="0" smtClean="0"/>
              <a:t>Zoektijden in de gemeente Noordenveld</a:t>
            </a:r>
            <a:endParaRPr lang="nl-NL" dirty="0"/>
          </a:p>
        </p:txBody>
      </p:sp>
    </p:spTree>
    <p:extLst>
      <p:ext uri="{BB962C8B-B14F-4D97-AF65-F5344CB8AC3E}">
        <p14:creationId xmlns:p14="http://schemas.microsoft.com/office/powerpoint/2010/main" val="173296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Woonborg Thema">
  <a:themeElements>
    <a:clrScheme name="Woonborg Standaard">
      <a:dk1>
        <a:sysClr val="windowText" lastClr="000000"/>
      </a:dk1>
      <a:lt1>
        <a:sysClr val="window" lastClr="FFFFFF"/>
      </a:lt1>
      <a:dk2>
        <a:srgbClr val="00A3F4"/>
      </a:dk2>
      <a:lt2>
        <a:srgbClr val="B38F7A"/>
      </a:lt2>
      <a:accent1>
        <a:srgbClr val="964594"/>
      </a:accent1>
      <a:accent2>
        <a:srgbClr val="E60094"/>
      </a:accent2>
      <a:accent3>
        <a:srgbClr val="F74552"/>
      </a:accent3>
      <a:accent4>
        <a:srgbClr val="FA9E0D"/>
      </a:accent4>
      <a:accent5>
        <a:srgbClr val="0DB02B"/>
      </a:accent5>
      <a:accent6>
        <a:srgbClr val="70AD47"/>
      </a:accent6>
      <a:hlink>
        <a:srgbClr val="0563C1"/>
      </a:hlink>
      <a:folHlink>
        <a:srgbClr val="954F72"/>
      </a:folHlink>
    </a:clrScheme>
    <a:fontScheme name="Kantoor">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5225</TotalTime>
  <Words>921</Words>
  <Application>Microsoft Office PowerPoint</Application>
  <PresentationFormat>Diavoorstelling (4:3)</PresentationFormat>
  <Paragraphs>121</Paragraphs>
  <Slides>14</Slides>
  <Notes>9</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Woonborg Thema</vt:lpstr>
      <vt:lpstr>Welkom</vt:lpstr>
      <vt:lpstr>Onderwerpen</vt:lpstr>
      <vt:lpstr>1. Hoe werkt inschrijven voor een sociale huurwoning </vt:lpstr>
      <vt:lpstr>2. Hoe werkt zoeken naar een sociale huurwoning </vt:lpstr>
      <vt:lpstr>3. Waar zijn wij aan gebonden?</vt:lpstr>
      <vt:lpstr>3. Waar zijn wij aan gebonden?</vt:lpstr>
      <vt:lpstr>4. Wacht- en zoektijden</vt:lpstr>
      <vt:lpstr>4. Wacht- en zoektijden</vt:lpstr>
      <vt:lpstr>4. Wacht- en zoektijden</vt:lpstr>
      <vt:lpstr>4. Wacht- en Zoektijden</vt:lpstr>
      <vt:lpstr>4. Wacht- en zoektijden</vt:lpstr>
      <vt:lpstr>                 Samenvattend over zoek- en wachttijden</vt:lpstr>
      <vt:lpstr>4. Afronding en vragen</vt:lpstr>
      <vt:lpstr>PowerPoint-presentatie</vt:lpstr>
    </vt:vector>
  </TitlesOfParts>
  <Company>Actium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raad Noordenveld</dc:title>
  <dc:creator>Reijmersdal, Cécile van</dc:creator>
  <cp:lastModifiedBy>Laptop</cp:lastModifiedBy>
  <cp:revision>250</cp:revision>
  <cp:lastPrinted>2017-10-12T11:12:56Z</cp:lastPrinted>
  <dcterms:created xsi:type="dcterms:W3CDTF">2016-09-20T09:44:19Z</dcterms:created>
  <dcterms:modified xsi:type="dcterms:W3CDTF">2017-10-16T19:27:30Z</dcterms:modified>
</cp:coreProperties>
</file>