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290" r:id="rId4"/>
    <p:sldId id="310" r:id="rId5"/>
    <p:sldId id="303" r:id="rId6"/>
    <p:sldId id="304" r:id="rId7"/>
    <p:sldId id="312" r:id="rId8"/>
    <p:sldId id="315" r:id="rId9"/>
    <p:sldId id="314" r:id="rId10"/>
    <p:sldId id="266" r:id="rId11"/>
    <p:sldId id="292" r:id="rId12"/>
    <p:sldId id="291" r:id="rId13"/>
    <p:sldId id="270" r:id="rId14"/>
    <p:sldId id="297" r:id="rId15"/>
    <p:sldId id="309" r:id="rId16"/>
  </p:sldIdLst>
  <p:sldSz cx="9144000" cy="6858000" type="screen4x3"/>
  <p:notesSz cx="6805613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kje de Jager, Woonborg" initials="BdJ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02B"/>
    <a:srgbClr val="F8F8F8"/>
    <a:srgbClr val="FFFFFF"/>
    <a:srgbClr val="000000"/>
    <a:srgbClr val="0808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537" autoAdjust="0"/>
  </p:normalViewPr>
  <p:slideViewPr>
    <p:cSldViewPr>
      <p:cViewPr>
        <p:scale>
          <a:sx n="67" d="100"/>
          <a:sy n="6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/>
          <a:lstStyle>
            <a:lvl1pPr algn="r">
              <a:defRPr sz="1200"/>
            </a:lvl1pPr>
          </a:lstStyle>
          <a:p>
            <a:fld id="{EEDA6634-32BD-400F-9EE5-7BCEF6482267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" y="9440648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43" y="9440648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 anchor="b"/>
          <a:lstStyle>
            <a:lvl1pPr algn="r">
              <a:defRPr sz="1200"/>
            </a:lvl1pPr>
          </a:lstStyle>
          <a:p>
            <a:fld id="{C7AE4279-FE8A-4A2D-8B6E-C2C4CBE0C9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42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7" cy="49839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240" y="3"/>
            <a:ext cx="2949786" cy="49839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223A57C1-898A-4635-80C2-C5E723D8557E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4" rIns="91390" bIns="4569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1" y="4783961"/>
            <a:ext cx="5444172" cy="3912563"/>
          </a:xfrm>
          <a:prstGeom prst="rect">
            <a:avLst/>
          </a:prstGeom>
        </p:spPr>
        <p:txBody>
          <a:bodyPr vert="horz" lIns="91390" tIns="45694" rIns="91390" bIns="4569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40944"/>
            <a:ext cx="2949787" cy="49839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240" y="9440944"/>
            <a:ext cx="2949786" cy="49839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B9DAE47B-455F-45A4-80A3-184EE239F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4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0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33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7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0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9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69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35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6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60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3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1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6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8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55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7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4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19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96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BC00-E986-4F3F-92EF-768F69CF87FD}" type="datetimeFigureOut">
              <a:rPr lang="nl-NL" smtClean="0"/>
              <a:t>19-10-2017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8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enthehuurt.nl/" TargetMode="External"/><Relationship Id="rId4" Type="http://schemas.openxmlformats.org/officeDocument/2006/relationships/hyperlink" Target="http://www.woonborg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Foto's presentatie\070916teamhorsthuis_DSC0410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9" y="95710"/>
            <a:ext cx="4557852" cy="30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T:\Foto's presentatie\SG_MG_2452_nieuwaanbodmode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9" y="3137579"/>
            <a:ext cx="4564597" cy="37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1268020" y="-12684"/>
            <a:ext cx="1071732" cy="1057925"/>
          </a:xfrm>
          <a:prstGeom prst="rect">
            <a:avLst/>
          </a:prstGeom>
        </p:spPr>
      </p:pic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4506639" y="3137375"/>
            <a:ext cx="4564597" cy="1224136"/>
          </a:xfrm>
          <a:prstGeom prst="rect">
            <a:avLst/>
          </a:prstGeom>
          <a:solidFill>
            <a:srgbClr val="0DB02B">
              <a:alpha val="70980"/>
            </a:srgbClr>
          </a:solidFill>
          <a:ln>
            <a:noFill/>
          </a:ln>
          <a:extLst/>
        </p:spPr>
        <p:txBody>
          <a:bodyPr rot="0" vert="horz" wrap="square" lIns="54000" tIns="10800" rIns="54000" bIns="10800" anchor="ctr" anchorCtr="0" upright="1">
            <a:noAutofit/>
          </a:bodyPr>
          <a:lstStyle/>
          <a:p>
            <a:pPr marR="332105" algn="r">
              <a:spcAft>
                <a:spcPts val="0"/>
              </a:spcAft>
            </a:pPr>
            <a:r>
              <a:rPr lang="nl-NL" sz="23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Zoek- en wachttijden</a:t>
            </a:r>
          </a:p>
          <a:p>
            <a:pPr marR="332105" algn="r">
              <a:spcAft>
                <a:spcPts val="0"/>
              </a:spcAft>
            </a:pPr>
            <a:r>
              <a:rPr lang="nl-NL" sz="23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Gemeente Haren</a:t>
            </a:r>
            <a:endParaRPr lang="nl-NL" sz="23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63" r="50868" b="47932"/>
          <a:stretch/>
        </p:blipFill>
        <p:spPr bwMode="auto">
          <a:xfrm>
            <a:off x="395536" y="2802468"/>
            <a:ext cx="3672408" cy="430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-828600" y="540619"/>
            <a:ext cx="6858000" cy="2387600"/>
          </a:xfrm>
        </p:spPr>
        <p:txBody>
          <a:bodyPr/>
          <a:lstStyle/>
          <a:p>
            <a:r>
              <a:rPr lang="nl-NL" sz="6000" b="1" dirty="0" smtClean="0"/>
              <a:t>Welkom</a:t>
            </a:r>
            <a:endParaRPr lang="nl-NL" sz="6000" b="1" dirty="0"/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539552" y="6237312"/>
            <a:ext cx="4255118" cy="659766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54000" tIns="10800" rIns="54000" bIns="10800" anchor="ctr" anchorCtr="0" upright="1">
            <a:noAutofit/>
          </a:bodyPr>
          <a:lstStyle/>
          <a:p>
            <a:pPr marR="332105" algn="r">
              <a:spcAft>
                <a:spcPts val="0"/>
              </a:spcAft>
            </a:pPr>
            <a:r>
              <a:rPr lang="nl-NL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Door: Esther Borstlap</a:t>
            </a:r>
          </a:p>
          <a:p>
            <a:pPr marR="332105" algn="r">
              <a:spcAft>
                <a:spcPts val="0"/>
              </a:spcAft>
            </a:pPr>
            <a:r>
              <a:rPr lang="nl-NL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directeurbestuurder</a:t>
            </a:r>
            <a:endParaRPr lang="nl-NL" sz="1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53572"/>
            <a:ext cx="8928992" cy="1508760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4. Wacht- en zoektijden</a:t>
            </a:r>
            <a:endParaRPr lang="nl-NL" sz="2700" b="1" i="1" dirty="0" smtClean="0"/>
          </a:p>
        </p:txBody>
      </p:sp>
      <p:sp>
        <p:nvSpPr>
          <p:cNvPr id="8" name="Tekstvak 7"/>
          <p:cNvSpPr txBox="1"/>
          <p:nvPr/>
        </p:nvSpPr>
        <p:spPr>
          <a:xfrm rot="10800000" flipV="1">
            <a:off x="93785" y="5476470"/>
            <a:ext cx="8942711" cy="12926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rgbClr val="080808"/>
                </a:solidFill>
              </a:rPr>
              <a:t>Ongeveer driekwart van de mensen die in gemeente Haren in 2015 en 2016 een nieuw huurcontract ondertekenden waren korter dan 6 maanden aan het zoeken.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rgbClr val="080808"/>
                </a:solidFill>
              </a:rPr>
              <a:t>Bij 13% van deze mensen duurde de zoektocht 2 jaar of langer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rgbClr val="080808"/>
                </a:solidFill>
              </a:rPr>
              <a:t>De gemiddelde zoektijd was in 2015-2016 in Haren zo’n 7 </a:t>
            </a:r>
            <a:r>
              <a:rPr lang="nl-NL" sz="1300" dirty="0" smtClean="0">
                <a:solidFill>
                  <a:srgbClr val="080808"/>
                </a:solidFill>
              </a:rPr>
              <a:t>maanden</a:t>
            </a:r>
            <a:endParaRPr lang="nl-NL" sz="1300" dirty="0">
              <a:solidFill>
                <a:srgbClr val="080808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27584" y="113138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Zoektijden (2015 en 2016) in de gemeente Haren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6" y="1761262"/>
            <a:ext cx="7848872" cy="37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928992" cy="1508760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Wacht- en Zoektijden</a:t>
            </a:r>
            <a:endParaRPr lang="nl-NL" sz="3000" b="1" i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755576" y="149554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Inschrijfduur en zoektijd </a:t>
            </a:r>
            <a:r>
              <a:rPr lang="nl-NL" b="1" dirty="0" smtClean="0"/>
              <a:t>per leeftijdscategorie </a:t>
            </a:r>
            <a:r>
              <a:rPr lang="nl-NL" dirty="0" smtClean="0"/>
              <a:t>in maanden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73" y="1829786"/>
            <a:ext cx="11754107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95018"/>
            <a:ext cx="8928992" cy="1508760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Wacht- en zoektijden</a:t>
            </a:r>
            <a:endParaRPr lang="nl-NL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95587" y="1192099"/>
            <a:ext cx="4920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Gemiddelde zoektijd </a:t>
            </a:r>
            <a:r>
              <a:rPr lang="nl-NL" b="1" dirty="0" smtClean="0"/>
              <a:t>per woningtype </a:t>
            </a:r>
            <a:r>
              <a:rPr lang="nl-NL" dirty="0" smtClean="0"/>
              <a:t>in maanden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988840"/>
            <a:ext cx="914479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4"/>
          <a:stretch/>
        </p:blipFill>
        <p:spPr>
          <a:xfrm>
            <a:off x="179512" y="90310"/>
            <a:ext cx="4392488" cy="6648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4807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r"/>
            <a:r>
              <a:rPr lang="nl-NL" b="1" dirty="0" smtClean="0"/>
              <a:t>Samenvattend over zoek- en wachttijden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46365" y="1426362"/>
            <a:ext cx="4793338" cy="5312348"/>
          </a:xfrm>
        </p:spPr>
        <p:txBody>
          <a:bodyPr>
            <a:noAutofit/>
          </a:bodyPr>
          <a:lstStyle/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Veel mensen staan lang ingeschreven voor een huurwoning maar hebben geen acute woonbehoefte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Mensen zoeken relatief kort maar staan wel lang ingeschreven (met name senioren) 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gemiddelde zoektijd in Haren in 2015-2016 was 7 maanden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Jongere woningzoekenden hebben het niet moeilijker dan overige woningzoekenden in Haren</a:t>
            </a:r>
          </a:p>
        </p:txBody>
      </p:sp>
    </p:spTree>
    <p:extLst>
      <p:ext uri="{BB962C8B-B14F-4D97-AF65-F5344CB8AC3E}">
        <p14:creationId xmlns:p14="http://schemas.microsoft.com/office/powerpoint/2010/main" val="37130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97670"/>
            <a:ext cx="6896534" cy="1080938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Afronding en vragen</a:t>
            </a:r>
            <a:endParaRPr lang="nl-NL" sz="3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3044146" cy="50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" y="188640"/>
            <a:ext cx="4283663" cy="642235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79512" y="5373216"/>
            <a:ext cx="6768752" cy="804836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R="47625">
              <a:lnSpc>
                <a:spcPct val="125000"/>
              </a:lnSpc>
            </a:pPr>
            <a:r>
              <a:rPr lang="nl-NL" sz="4000" b="1" i="1" kern="1400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Bedankt voor uw </a:t>
            </a:r>
            <a:r>
              <a:rPr lang="nl-NL" sz="4000" b="1" i="1" kern="1400" dirty="0" smtClean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aandacht!</a:t>
            </a:r>
            <a:endParaRPr lang="nl-NL" sz="4000" b="1" i="1" kern="1400" dirty="0">
              <a:solidFill>
                <a:schemeClr val="accent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5"/>
          <a:stretch/>
        </p:blipFill>
        <p:spPr>
          <a:xfrm>
            <a:off x="5940152" y="188639"/>
            <a:ext cx="3098782" cy="65776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0" r="36541"/>
          <a:stretch/>
        </p:blipFill>
        <p:spPr>
          <a:xfrm>
            <a:off x="5940152" y="188638"/>
            <a:ext cx="1286054" cy="65776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11" y="441999"/>
            <a:ext cx="6896534" cy="1080938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Onderwerpen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47" y="1236466"/>
            <a:ext cx="7848872" cy="552981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werkt inschrijven voor sociale huurwoning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werkt zoeken naar een sociale huurwoning</a:t>
            </a:r>
            <a:endParaRPr lang="nl-NL" sz="1700" b="1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Waar zijn wij aan gebonden</a:t>
            </a:r>
            <a:endParaRPr lang="nl-NL" sz="17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Onze kerntaak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Staatsteunregeling</a:t>
            </a:r>
            <a:endParaRPr lang="nl-NL" sz="1500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 toewijzen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huurwoningen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Huurtoeslag</a:t>
            </a:r>
            <a:endParaRPr lang="nl-NL" sz="15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Wacht- en zoektijden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Totale woningbezit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Woningzoekenden in de gemeente Haren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gemeente Haren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Inschrijfduur &amp; zoektijden per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leeftijdscategorie </a:t>
            </a:r>
            <a:endParaRPr lang="nl-NL" sz="15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en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 woningtype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Samenvatting wacht- en zoektijden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Vragen en afronding</a:t>
            </a:r>
          </a:p>
        </p:txBody>
      </p:sp>
    </p:spTree>
    <p:extLst>
      <p:ext uri="{BB962C8B-B14F-4D97-AF65-F5344CB8AC3E}">
        <p14:creationId xmlns:p14="http://schemas.microsoft.com/office/powerpoint/2010/main" val="36050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360842" cy="1080938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1. Hoe werkt inschrijven voor een sociale huurwoning</a:t>
            </a:r>
            <a:br>
              <a:rPr lang="nl-NL" sz="2700" b="1" dirty="0" smtClean="0"/>
            </a:br>
            <a:endParaRPr lang="nl-NL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481" y="1700808"/>
            <a:ext cx="8622519" cy="4608512"/>
          </a:xfrm>
        </p:spPr>
        <p:txBody>
          <a:bodyPr>
            <a:noAutofit/>
          </a:bodyPr>
          <a:lstStyle/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Woningzoekenden schrijven zich in 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(Eenmalige inschrijfkosten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40: Geen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‘opschoning’ van de lijst met ingeschreven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woningzoekende)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Elke maand ingeschreven: 1 ‘punt’</a:t>
            </a:r>
          </a:p>
          <a:p>
            <a:pPr marL="0" indent="0">
              <a:buNone/>
            </a:pPr>
            <a:endParaRPr lang="nl-NL" sz="1600" dirty="0" smtClean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48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966181" cy="19214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360842" cy="1080938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2. Hoe werkt zoeken naar een sociale huurwoning</a:t>
            </a:r>
            <a:br>
              <a:rPr lang="nl-NL" sz="2700" b="1" dirty="0" smtClean="0"/>
            </a:br>
            <a:endParaRPr lang="nl-NL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481" y="1700808"/>
            <a:ext cx="7866943" cy="3888432"/>
          </a:xfrm>
        </p:spPr>
        <p:txBody>
          <a:bodyPr>
            <a:noAutofit/>
          </a:bodyPr>
          <a:lstStyle/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Vrijkomend aanbod wordt gepubliceerd op 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Woonborg.nl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en via 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/>
              </a:rPr>
              <a:t>Drenthehuurt.nl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 reageert zelf op vrijkomende woning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nl-NL" sz="1800" dirty="0" err="1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Passendheidscriteria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’: 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leeftijd</a:t>
            </a: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inkomen</a:t>
            </a: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huishoudenssamenstelling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 met meeste punten, en voldoend aan de ‘</a:t>
            </a:r>
            <a:r>
              <a:rPr lang="nl-NL" sz="1800" dirty="0" err="1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passendheidscriteria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 krijgt woning toegekend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urgentieregeling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uitzonderlijke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situaties</a:t>
            </a:r>
          </a:p>
          <a:p>
            <a:pPr marL="0" indent="0">
              <a:buNone/>
            </a:pPr>
            <a:endParaRPr lang="nl-NL" sz="1600" dirty="0" smtClean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6352154"/>
            <a:ext cx="9144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Wist u dat wij  2.317 woningen verhuren in de gemeente Noordenveld?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32675"/>
          <a:stretch/>
        </p:blipFill>
        <p:spPr>
          <a:xfrm>
            <a:off x="4860032" y="116632"/>
            <a:ext cx="4162062" cy="66547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46304"/>
          <a:stretch/>
        </p:blipFill>
        <p:spPr>
          <a:xfrm>
            <a:off x="4865430" y="116632"/>
            <a:ext cx="2802914" cy="66547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3. Waar zijn wij aan gebonden?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84784"/>
            <a:ext cx="7183710" cy="4968552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8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kerntaak van een </a:t>
            </a:r>
            <a:r>
              <a:rPr lang="nl-NL" sz="1800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woningcorporatie</a:t>
            </a:r>
            <a:endParaRPr lang="nl-NL" sz="18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lvl="0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Bouwen, verhuren en beheren sociale huurwoningen en (beperkt) maatschappelijk vastgoed</a:t>
            </a:r>
          </a:p>
          <a:p>
            <a:pPr marL="447675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Verhuur aan doelgroep; inkomen onder 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36.166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(prijspeil 2017)</a:t>
            </a:r>
          </a:p>
          <a:p>
            <a:pPr marL="447675" lvl="0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Beperkte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leefbaarheidstaken</a:t>
            </a:r>
          </a:p>
          <a:p>
            <a:pPr marL="0" lvl="0" indent="0">
              <a:lnSpc>
                <a:spcPct val="100000"/>
              </a:lnSpc>
              <a:buNone/>
            </a:pP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800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Staatssteunregeling</a:t>
            </a:r>
            <a:endParaRPr lang="nl-NL" sz="18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80% van de woningen moet worden toegewezen aan inkomens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onder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36.166</a:t>
            </a: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van de woningen moet worden toegewezen aan inkomens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tussen € 36.166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€ 40.349 </a:t>
            </a: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van de woningen mag de corporatie vrij toewijzen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grens 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43.000)</a:t>
            </a:r>
          </a:p>
          <a:p>
            <a:pPr marL="0" lvl="0" indent="0">
              <a:lnSpc>
                <a:spcPct val="130000"/>
              </a:lnSpc>
              <a:buNone/>
            </a:pPr>
            <a:endParaRPr lang="nl-NL" sz="1600" b="1" dirty="0">
              <a:solidFill>
                <a:srgbClr val="080808"/>
              </a:solidFill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3. Waar zijn wij aan gebonden?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170" y="1628800"/>
            <a:ext cx="840483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 </a:t>
            </a: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toewijzen</a:t>
            </a:r>
            <a:endParaRPr lang="nl-NL" sz="1800" dirty="0">
              <a:solidFill>
                <a:schemeClr val="accent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10000"/>
              </a:lnSpc>
              <a:defRPr/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95% van de huurtoeslaggerechtigden moet passend worden gehuisvest</a:t>
            </a:r>
          </a:p>
          <a:p>
            <a:pPr marL="447675" indent="-447675">
              <a:lnSpc>
                <a:spcPct val="110000"/>
              </a:lnSpc>
              <a:defRPr/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Maximale huurgrens voor huurtoeslaggerechtigden</a:t>
            </a:r>
          </a:p>
          <a:p>
            <a:pPr marL="447675" indent="-447675">
              <a:lnSpc>
                <a:spcPct val="110000"/>
              </a:lnSpc>
              <a:defRPr/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Bestuurlijke boete bij overschrijding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nl-NL" sz="1800" b="1" dirty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</a:t>
            </a: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huurwoningen</a:t>
            </a:r>
            <a:endParaRPr lang="nl-NL" sz="1800" b="1" dirty="0">
              <a:solidFill>
                <a:schemeClr val="accent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lvl="0" indent="-447675">
              <a:lnSpc>
                <a:spcPct val="11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Woningen met een huurprijs tot € 710,68 (prijspeil 2017)</a:t>
            </a:r>
          </a:p>
          <a:p>
            <a:pPr marL="447675" lvl="0" indent="-447675">
              <a:lnSpc>
                <a:spcPct val="11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Huishoudens met huurtoeslag, inkomens € 22.200 (1 persoon) en € 30.150 (meer personen per huishouden), moeten </a:t>
            </a:r>
            <a:r>
              <a:rPr lang="nl-NL" sz="1800" b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</a:t>
            </a: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gehuisvest worden:</a:t>
            </a:r>
          </a:p>
          <a:p>
            <a:pPr marL="790575" lvl="2" indent="-44767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1-2 </a:t>
            </a:r>
            <a:r>
              <a:rPr lang="en-US" sz="1800" i="1" dirty="0" err="1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persoonshuishoudens</a:t>
            </a: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maximale</a:t>
            </a: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huur</a:t>
            </a: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van </a:t>
            </a:r>
            <a:r>
              <a:rPr lang="en-US" sz="1800" i="1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€ 592,55</a:t>
            </a:r>
            <a:endParaRPr lang="en-US" sz="1800" i="1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90575" lvl="2" indent="-44767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3- of </a:t>
            </a:r>
            <a:r>
              <a:rPr lang="en-US" sz="1800" i="1" dirty="0" err="1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meerpersoonshuishoudens</a:t>
            </a: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maximale</a:t>
            </a: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huur</a:t>
            </a:r>
            <a:r>
              <a:rPr lang="en-US" sz="1800" i="1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van </a:t>
            </a:r>
            <a:r>
              <a:rPr lang="en-US" sz="1800" i="1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€ 635,05 </a:t>
            </a:r>
            <a:endParaRPr lang="en-US" sz="1800" i="1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Totale woningbezit Woonborg in 4 gemeenten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4" y="1690689"/>
            <a:ext cx="805961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Woningzoekenden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85" y="1916832"/>
            <a:ext cx="7395089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9531" y="1556792"/>
            <a:ext cx="4248472" cy="53012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Inschrijfduur</a:t>
            </a:r>
            <a:endParaRPr lang="nl-NL" sz="1800" dirty="0">
              <a:solidFill>
                <a:schemeClr val="accent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tijd tussen de datum van inschrijving tot de datum dat de woning wordt 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toegekend.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Wachttijd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tijd tussen de datum van inschrijving tot de datum waarop de 1</a:t>
            </a:r>
            <a:r>
              <a:rPr lang="nl-NL" sz="1800" baseline="300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reactie wordt ingestuurd op een vrijkomende woning.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482" r="1786" b="5876"/>
          <a:stretch/>
        </p:blipFill>
        <p:spPr>
          <a:xfrm>
            <a:off x="471313" y="1793068"/>
            <a:ext cx="4032448" cy="14663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21428"/>
          <a:stretch/>
        </p:blipFill>
        <p:spPr>
          <a:xfrm>
            <a:off x="4827543" y="3284984"/>
            <a:ext cx="4032448" cy="158417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71567" y="3215356"/>
            <a:ext cx="424796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nl-NL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nl-NL" b="1" dirty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</a:t>
            </a:r>
          </a:p>
          <a:p>
            <a:pPr lvl="0">
              <a:lnSpc>
                <a:spcPct val="110000"/>
              </a:lnSpc>
            </a:pPr>
            <a:r>
              <a:rPr lang="nl-NL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tijd tussen de datum van de 1e reactie op een vrijkomende woning tot de datum dat er een woning wordt toegekend en geaccepteerd.</a:t>
            </a:r>
          </a:p>
          <a:p>
            <a:pPr marL="447675" lvl="0" indent="-447675">
              <a:lnSpc>
                <a:spcPct val="110000"/>
              </a:lnSpc>
            </a:pPr>
            <a:endParaRPr lang="en-US" i="1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nborg Thema">
  <a:themeElements>
    <a:clrScheme name="Woonborg Standaard">
      <a:dk1>
        <a:sysClr val="windowText" lastClr="000000"/>
      </a:dk1>
      <a:lt1>
        <a:sysClr val="window" lastClr="FFFFFF"/>
      </a:lt1>
      <a:dk2>
        <a:srgbClr val="00A3F4"/>
      </a:dk2>
      <a:lt2>
        <a:srgbClr val="B38F7A"/>
      </a:lt2>
      <a:accent1>
        <a:srgbClr val="964594"/>
      </a:accent1>
      <a:accent2>
        <a:srgbClr val="E60094"/>
      </a:accent2>
      <a:accent3>
        <a:srgbClr val="F74552"/>
      </a:accent3>
      <a:accent4>
        <a:srgbClr val="FA9E0D"/>
      </a:accent4>
      <a:accent5>
        <a:srgbClr val="0DB02B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5546</TotalTime>
  <Words>548</Words>
  <Application>Microsoft Office PowerPoint</Application>
  <PresentationFormat>Diavoorstelling (4:3)</PresentationFormat>
  <Paragraphs>100</Paragraphs>
  <Slides>15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Woonborg Thema</vt:lpstr>
      <vt:lpstr>Welkom</vt:lpstr>
      <vt:lpstr>Onderwerpen</vt:lpstr>
      <vt:lpstr>1. Hoe werkt inschrijven voor een sociale huurwoning </vt:lpstr>
      <vt:lpstr>2. Hoe werkt zoeken naar een sociale huurwoning </vt:lpstr>
      <vt:lpstr>3. Waar zijn wij aan gebonden?</vt:lpstr>
      <vt:lpstr>3. Waar zijn wij aan gebonden?</vt:lpstr>
      <vt:lpstr>4. Wacht- en zoektijden</vt:lpstr>
      <vt:lpstr>4. Wacht- en zoektijden</vt:lpstr>
      <vt:lpstr>4. Wacht- en zoektijden</vt:lpstr>
      <vt:lpstr>4. Wacht- en zoektijden</vt:lpstr>
      <vt:lpstr>4. Wacht- en Zoektijden</vt:lpstr>
      <vt:lpstr>4. Wacht- en zoektijden</vt:lpstr>
      <vt:lpstr>Samenvattend over zoek- en wachttijden</vt:lpstr>
      <vt:lpstr>4. Afronding en vragen</vt:lpstr>
      <vt:lpstr>PowerPoint-presentatie</vt:lpstr>
    </vt:vector>
  </TitlesOfParts>
  <Company>Actium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raad Noordenveld</dc:title>
  <dc:creator>Reijmersdal, Cécile van</dc:creator>
  <cp:lastModifiedBy>Laptop</cp:lastModifiedBy>
  <cp:revision>269</cp:revision>
  <cp:lastPrinted>2017-10-18T08:10:54Z</cp:lastPrinted>
  <dcterms:created xsi:type="dcterms:W3CDTF">2016-09-20T09:44:19Z</dcterms:created>
  <dcterms:modified xsi:type="dcterms:W3CDTF">2017-10-19T16:01:20Z</dcterms:modified>
</cp:coreProperties>
</file>